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7772400" cy="10058400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800000"/>
    <a:srgbClr val="FF6600"/>
    <a:srgbClr val="006600"/>
    <a:srgbClr val="008000"/>
    <a:srgbClr val="99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0F95B-8909-421A-86FB-7F01EA60A45B}" v="3" dt="2025-08-11T16:13:17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43" autoAdjust="0"/>
  </p:normalViewPr>
  <p:slideViewPr>
    <p:cSldViewPr>
      <p:cViewPr varScale="1">
        <p:scale>
          <a:sx n="71" d="100"/>
          <a:sy n="71" d="100"/>
        </p:scale>
        <p:origin x="1743" y="267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Casey" userId="b9a501213a826a5c" providerId="LiveId" clId="{CB685782-A262-4D27-82C7-C96562A50E70}"/>
    <pc:docChg chg="modSld">
      <pc:chgData name="Christopher Casey" userId="b9a501213a826a5c" providerId="LiveId" clId="{CB685782-A262-4D27-82C7-C96562A50E70}" dt="2025-08-11T19:25:25.063" v="7" actId="1076"/>
      <pc:docMkLst>
        <pc:docMk/>
      </pc:docMkLst>
      <pc:sldChg chg="addSp delSp modSp mod">
        <pc:chgData name="Christopher Casey" userId="b9a501213a826a5c" providerId="LiveId" clId="{CB685782-A262-4D27-82C7-C96562A50E70}" dt="2025-08-11T19:25:25.063" v="7" actId="1076"/>
        <pc:sldMkLst>
          <pc:docMk/>
          <pc:sldMk cId="0" sldId="260"/>
        </pc:sldMkLst>
        <pc:picChg chg="add mod">
          <ac:chgData name="Christopher Casey" userId="b9a501213a826a5c" providerId="LiveId" clId="{CB685782-A262-4D27-82C7-C96562A50E70}" dt="2025-08-11T19:25:25.063" v="7" actId="1076"/>
          <ac:picMkLst>
            <pc:docMk/>
            <pc:sldMk cId="0" sldId="260"/>
            <ac:picMk id="6" creationId="{F5B1E85E-A123-8709-0097-7D796ED2EB1A}"/>
          </ac:picMkLst>
        </pc:picChg>
        <pc:picChg chg="del">
          <ac:chgData name="Christopher Casey" userId="b9a501213a826a5c" providerId="LiveId" clId="{CB685782-A262-4D27-82C7-C96562A50E70}" dt="2025-08-11T19:24:55.365" v="0" actId="478"/>
          <ac:picMkLst>
            <pc:docMk/>
            <pc:sldMk cId="0" sldId="260"/>
            <ac:picMk id="1026" creationId="{E705FCB5-B223-2932-1630-535E133892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613" y="3124200"/>
            <a:ext cx="6607175" cy="2155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225" y="5699125"/>
            <a:ext cx="5441950" cy="2571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C4A6AC-9DEB-E064-62D7-4803497DD3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A985ED-B0B1-C94A-1EF1-4EDBEAD671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36E9F8-B4F5-EC31-449E-167249EAC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C55B-4DA9-477A-A116-FD83E211C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73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C1D060-D20C-1AD4-2E8A-9B5886CF8C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E346C5-3AC4-C35C-39E2-756DC7511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0862BE-C0F8-48BB-81F2-B4F32D022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A5146-8180-4ACF-9ED3-8A40E1B2AB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18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5625" y="403225"/>
            <a:ext cx="1747838" cy="8582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938" y="403225"/>
            <a:ext cx="5094287" cy="85820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0DA4D8-9D29-F629-351E-3E17C00FC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3D31FC-4243-5510-FD1F-AB72B17C75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1879CD-F447-6ABC-EFBF-45E340E133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3AB04-FFEB-46A3-9537-F0AD72135B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36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D02F45-7FDE-6B4B-BF19-A18E84596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09B6DF-CE76-33DA-8E28-73FB0EB66D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04824F-141D-C7D1-80F4-656E2EFCF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C6473-B3D6-4865-BFBD-06DD308240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84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363" y="6462713"/>
            <a:ext cx="6605587" cy="19986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363" y="4262438"/>
            <a:ext cx="6605587" cy="22002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2D677D-E714-CDFE-5D67-BD637C9E0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2D8E8E-18D2-80AC-914E-BA41B88087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6E190C-9A48-E2E1-7267-C6F8E61328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04D66-625E-4E62-B9A2-EBAC0F59E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74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938" y="2346325"/>
            <a:ext cx="3421062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2346325"/>
            <a:ext cx="3421063" cy="663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1CAC48-DD47-FD7C-6DDA-DECB01E5B0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D2FFEB-3454-9567-DF03-A3D0F129E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99B339-2309-ABDA-D8AF-D2988BCE1F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C05D6-5BB9-46BE-AAAA-BD0976BAD3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0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938" y="2251075"/>
            <a:ext cx="3433762" cy="9382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938" y="3189288"/>
            <a:ext cx="3433762" cy="5795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113" y="2251075"/>
            <a:ext cx="3435350" cy="9382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113" y="3189288"/>
            <a:ext cx="3435350" cy="5795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DCE1AA6-BE6A-F6F2-E03D-D400D6A62E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CEED5E-11A0-189B-D6CC-671113759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F0D7394-AAEE-7C33-2DB0-9113E0517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5F286-D926-4433-89B1-8F73741A4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4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519298-A38F-178B-F097-A02D6961AB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20FE8F-017F-97FD-3F1E-542C922DF6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4E91D51-76FE-87B3-E2F4-77E1AEB7D9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9C294-9A2B-41E5-92FA-3EDF1CFF8D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9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4CE7ABA-6E03-5F00-8C11-45264E4370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7BB90B1-B436-23A1-C58B-308592F32E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974076-DDFF-3771-CC41-530F4CB2C4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DE7EA-4B03-4FED-9933-83415E382A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42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38" y="400050"/>
            <a:ext cx="2557462" cy="170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475" y="400050"/>
            <a:ext cx="4344988" cy="8585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938" y="2105025"/>
            <a:ext cx="2557462" cy="6880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EC450B-030D-C49B-DBF7-7323377884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9CC199-0E83-C9C0-71B7-4393C910A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CDF7BB-D56E-5B0C-F980-92BE6C8CBC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A0D25-33C7-4E59-8310-B55AD89EA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168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040563"/>
            <a:ext cx="4662488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898525"/>
            <a:ext cx="4662488" cy="6035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7872413"/>
            <a:ext cx="4662488" cy="1179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5CC5D0-A883-9981-531E-BF5A38CE18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CCFD39-312E-94FB-2A99-20053A9563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435C77-1FF3-E45A-0805-8014C63257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86A22-F5D9-4D8F-A3B7-74C8745AB8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97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BF4F031-3FC9-A268-D155-5E40EEB07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F4AC99-9BDF-160C-E286-689A4165A0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1DF731-20F7-7BB4-568C-6F812F0819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8938" y="9159875"/>
            <a:ext cx="181292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4085D92-F41C-45E4-D445-F1CDE8ED02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888" y="9159875"/>
            <a:ext cx="246062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BDD85DB-F51E-F9F4-B628-0ED4B8A1FA9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538" y="9159875"/>
            <a:ext cx="181292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4E006F5-3B5F-41AB-93EE-D79066C5D1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ubbell.com/raco/en" TargetMode="External"/><Relationship Id="rId13" Type="http://schemas.openxmlformats.org/officeDocument/2006/relationships/hyperlink" Target="https://www.cementexusa.com/" TargetMode="External"/><Relationship Id="rId18" Type="http://schemas.openxmlformats.org/officeDocument/2006/relationships/hyperlink" Target="https://www.hubbell.com/wiegmann/en" TargetMode="External"/><Relationship Id="rId26" Type="http://schemas.openxmlformats.org/officeDocument/2006/relationships/hyperlink" Target="https://www.wago.com/us/" TargetMode="External"/><Relationship Id="rId3" Type="http://schemas.openxmlformats.org/officeDocument/2006/relationships/image" Target="../media/image2.jpeg"/><Relationship Id="rId21" Type="http://schemas.openxmlformats.org/officeDocument/2006/relationships/hyperlink" Target="mailto:LALionetti@northeastmarketing.com" TargetMode="External"/><Relationship Id="rId7" Type="http://schemas.openxmlformats.org/officeDocument/2006/relationships/hyperlink" Target="http://www.northeastmarketing.com/" TargetMode="External"/><Relationship Id="rId12" Type="http://schemas.openxmlformats.org/officeDocument/2006/relationships/image" Target="../media/image4.wmf"/><Relationship Id="rId17" Type="http://schemas.openxmlformats.org/officeDocument/2006/relationships/image" Target="../media/image7.png"/><Relationship Id="rId25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6.png"/><Relationship Id="rId20" Type="http://schemas.openxmlformats.org/officeDocument/2006/relationships/hyperlink" Target="https://alva-mfg.com/about/" TargetMode="External"/><Relationship Id="rId29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uildings.honeywell.com/us/en/brands/our-brands/bms/energy-meters" TargetMode="External"/><Relationship Id="rId11" Type="http://schemas.openxmlformats.org/officeDocument/2006/relationships/hyperlink" Target="https://www.emerson.com/en-us/automation/solahd" TargetMode="External"/><Relationship Id="rId24" Type="http://schemas.openxmlformats.org/officeDocument/2006/relationships/image" Target="../media/image10.png"/><Relationship Id="rId5" Type="http://schemas.openxmlformats.org/officeDocument/2006/relationships/hyperlink" Target="https://www.emerson.com/en-us/commercial-residential/easyheat" TargetMode="External"/><Relationship Id="rId15" Type="http://schemas.openxmlformats.org/officeDocument/2006/relationships/hyperlink" Target="https://www.americanconduit.com/" TargetMode="External"/><Relationship Id="rId23" Type="http://schemas.openxmlformats.org/officeDocument/2006/relationships/hyperlink" Target="https://www.wesanco-zsi.com/" TargetMode="External"/><Relationship Id="rId28" Type="http://schemas.openxmlformats.org/officeDocument/2006/relationships/hyperlink" Target="https://www.hubbell.com/bryant/en" TargetMode="External"/><Relationship Id="rId10" Type="http://schemas.openxmlformats.org/officeDocument/2006/relationships/hyperlink" Target="https://www.hubbell.com/bell/en" TargetMode="External"/><Relationship Id="rId19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https://www.hubbell.com/taymac/en" TargetMode="External"/><Relationship Id="rId14" Type="http://schemas.openxmlformats.org/officeDocument/2006/relationships/image" Target="../media/image5.jpeg"/><Relationship Id="rId22" Type="http://schemas.openxmlformats.org/officeDocument/2006/relationships/image" Target="../media/image9.png"/><Relationship Id="rId27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A97B557B-C33F-19E1-A25C-F10352146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38125"/>
            <a:ext cx="4168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b="1"/>
          </a:p>
        </p:txBody>
      </p:sp>
      <p:pic>
        <p:nvPicPr>
          <p:cNvPr id="2051" name="Picture 5">
            <a:extLst>
              <a:ext uri="{FF2B5EF4-FFF2-40B4-BE49-F238E27FC236}">
                <a16:creationId xmlns:a16="http://schemas.microsoft.com/office/drawing/2014/main" id="{91712F08-90D0-450A-ACCC-DE67F2C0EC0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287" y="44726"/>
            <a:ext cx="3789362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>
            <a:extLst>
              <a:ext uri="{FF2B5EF4-FFF2-40B4-BE49-F238E27FC236}">
                <a16:creationId xmlns:a16="http://schemas.microsoft.com/office/drawing/2014/main" id="{9643C57A-A9B2-66EF-6271-378310132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00" y="6863370"/>
            <a:ext cx="1961406" cy="39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8" descr="~AUT0189">
            <a:extLst>
              <a:ext uri="{FF2B5EF4-FFF2-40B4-BE49-F238E27FC236}">
                <a16:creationId xmlns:a16="http://schemas.microsoft.com/office/drawing/2014/main" id="{76646FE7-7CEF-EC07-BD05-9AC129626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268" y="3699653"/>
            <a:ext cx="2316736" cy="490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29">
            <a:extLst>
              <a:ext uri="{FF2B5EF4-FFF2-40B4-BE49-F238E27FC236}">
                <a16:creationId xmlns:a16="http://schemas.microsoft.com/office/drawing/2014/main" id="{7B79AAB9-3D89-53A5-571E-112D751EA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4" y="7294070"/>
            <a:ext cx="3737254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Reliable and easy to install heating products.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Roof &amp; Gutter, Snow Melt, Floor Warming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5"/>
              </a:rPr>
              <a:t>https://www.easyheat.com</a:t>
            </a:r>
            <a:endParaRPr lang="en-US" altLang="en-US" sz="1000" dirty="0"/>
          </a:p>
        </p:txBody>
      </p:sp>
      <p:sp>
        <p:nvSpPr>
          <p:cNvPr id="2055" name="Text Box 33">
            <a:extLst>
              <a:ext uri="{FF2B5EF4-FFF2-40B4-BE49-F238E27FC236}">
                <a16:creationId xmlns:a16="http://schemas.microsoft.com/office/drawing/2014/main" id="{AD767EF3-D554-0CC0-4D89-6A583F3BA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95" y="8527990"/>
            <a:ext cx="368257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Sub-Metering &amp; Energy Monitoring Systems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(Electric, Gas, Water &amp; BTU)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6"/>
              </a:rPr>
              <a:t>https://buildings.honeywell.com/us/en/brands/our-brands/bms/energy-meters</a:t>
            </a:r>
            <a:endParaRPr lang="en-US" altLang="en-US" sz="1000" dirty="0"/>
          </a:p>
        </p:txBody>
      </p:sp>
      <p:sp>
        <p:nvSpPr>
          <p:cNvPr id="2056" name="Text Box 34">
            <a:extLst>
              <a:ext uri="{FF2B5EF4-FFF2-40B4-BE49-F238E27FC236}">
                <a16:creationId xmlns:a16="http://schemas.microsoft.com/office/drawing/2014/main" id="{38D0DCDB-E11B-161A-32F5-CE79DE900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" y="9617075"/>
            <a:ext cx="2130425" cy="415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50" b="1" dirty="0"/>
              <a:t>Corporate HQ  Wallingford CT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50" b="1" dirty="0">
                <a:hlinkClick r:id="rId7"/>
              </a:rPr>
              <a:t>www.NortheastMarketing.com</a:t>
            </a:r>
            <a:endParaRPr lang="en-US" altLang="en-US" sz="1050" b="1" dirty="0"/>
          </a:p>
        </p:txBody>
      </p:sp>
      <p:sp>
        <p:nvSpPr>
          <p:cNvPr id="2057" name="Text Box 39">
            <a:extLst>
              <a:ext uri="{FF2B5EF4-FFF2-40B4-BE49-F238E27FC236}">
                <a16:creationId xmlns:a16="http://schemas.microsoft.com/office/drawing/2014/main" id="{BA3354CE-FCE5-2D40-4BB5-305B17C55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5170" y="2700154"/>
            <a:ext cx="374416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Steel, Nonmetallic, Weatherproof &amp; While-in-use Boxes,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Covers, Fittings, Innovative products &amp; more.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8"/>
              </a:rPr>
              <a:t>https://www.hubbell.com/raco/en</a:t>
            </a:r>
            <a:endParaRPr lang="en-US" altLang="en-US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9"/>
              </a:rPr>
              <a:t>https://www.hubbell.com/taymac/en</a:t>
            </a:r>
            <a:endParaRPr lang="en-US" altLang="en-US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10"/>
              </a:rPr>
              <a:t>https://www.hubbell.com/bell/en</a:t>
            </a:r>
            <a:endParaRPr lang="en-US" altLang="en-US" sz="1000" dirty="0"/>
          </a:p>
        </p:txBody>
      </p:sp>
      <p:sp>
        <p:nvSpPr>
          <p:cNvPr id="2058" name="Text Box 41">
            <a:extLst>
              <a:ext uri="{FF2B5EF4-FFF2-40B4-BE49-F238E27FC236}">
                <a16:creationId xmlns:a16="http://schemas.microsoft.com/office/drawing/2014/main" id="{DB5BAAB9-9A92-7561-1286-9687F2F19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002" y="4258195"/>
            <a:ext cx="371126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Total Power Quality Solutions, surge suppression, UPS, Active tracking filters, Power Supplies.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Free Standing and Din Rail Mounted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11"/>
              </a:rPr>
              <a:t>https://www.emerson.com/en-us/automation/solahd</a:t>
            </a:r>
            <a:endParaRPr lang="en-US" altLang="en-US" sz="1000" dirty="0"/>
          </a:p>
        </p:txBody>
      </p:sp>
      <p:pic>
        <p:nvPicPr>
          <p:cNvPr id="2059" name="Picture 50">
            <a:extLst>
              <a:ext uri="{FF2B5EF4-FFF2-40B4-BE49-F238E27FC236}">
                <a16:creationId xmlns:a16="http://schemas.microsoft.com/office/drawing/2014/main" id="{56CD09D0-E78C-FCFE-B926-868853B7A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06" y="5584004"/>
            <a:ext cx="19614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Rectangle 51">
            <a:extLst>
              <a:ext uri="{FF2B5EF4-FFF2-40B4-BE49-F238E27FC236}">
                <a16:creationId xmlns:a16="http://schemas.microsoft.com/office/drawing/2014/main" id="{5AF63991-F199-A104-3C16-6C482C7C2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5" y="6050998"/>
            <a:ext cx="370812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2"/>
                </a:solidFill>
              </a:rPr>
              <a:t>American Made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2"/>
                </a:solidFill>
              </a:rPr>
              <a:t>Double-Insulated 1000 Volt Tools &amp; PPE.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2"/>
                </a:solidFill>
              </a:rPr>
              <a:t>Glove testing &amp; certification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2"/>
                </a:solidFill>
                <a:hlinkClick r:id="rId13"/>
              </a:rPr>
              <a:t>https://www.cementexusa.com/</a:t>
            </a:r>
            <a:endParaRPr lang="en-US" altLang="en-US" sz="1000" dirty="0">
              <a:solidFill>
                <a:schemeClr val="tx2"/>
              </a:solidFill>
            </a:endParaRPr>
          </a:p>
        </p:txBody>
      </p:sp>
      <p:pic>
        <p:nvPicPr>
          <p:cNvPr id="2061" name="Picture 40">
            <a:extLst>
              <a:ext uri="{FF2B5EF4-FFF2-40B4-BE49-F238E27FC236}">
                <a16:creationId xmlns:a16="http://schemas.microsoft.com/office/drawing/2014/main" id="{A6720808-1934-94DE-6D1B-7B22D6EC1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356" y="4605446"/>
            <a:ext cx="2222728" cy="44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Rectangle 43">
            <a:extLst>
              <a:ext uri="{FF2B5EF4-FFF2-40B4-BE49-F238E27FC236}">
                <a16:creationId xmlns:a16="http://schemas.microsoft.com/office/drawing/2014/main" id="{078835BA-B13F-E989-599D-051BE9EE7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96" y="3623965"/>
            <a:ext cx="368257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American Made</a:t>
            </a:r>
            <a:br>
              <a:rPr lang="en-US" altLang="en-US" sz="1000" dirty="0"/>
            </a:br>
            <a:r>
              <a:rPr lang="en-US" altLang="en-US" sz="1000" dirty="0"/>
              <a:t>Leading producer of Aluminum Rigid &amp; EMT conduit.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 1/3</a:t>
            </a:r>
            <a:r>
              <a:rPr lang="en-US" altLang="en-US" sz="1000" baseline="30000" dirty="0"/>
              <a:t>rd</a:t>
            </a:r>
            <a:r>
              <a:rPr lang="en-US" altLang="en-US" sz="1000" dirty="0"/>
              <a:t>  the weight of steel conduit without sacrificing strength.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Our conduit is light, durable and corrosion resistant.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15"/>
              </a:rPr>
              <a:t>https://www.americanconduit.com</a:t>
            </a:r>
            <a:endParaRPr lang="en-US" altLang="en-US" sz="1000" dirty="0"/>
          </a:p>
        </p:txBody>
      </p:sp>
      <p:pic>
        <p:nvPicPr>
          <p:cNvPr id="2063" name="Picture 43">
            <a:extLst>
              <a:ext uri="{FF2B5EF4-FFF2-40B4-BE49-F238E27FC236}">
                <a16:creationId xmlns:a16="http://schemas.microsoft.com/office/drawing/2014/main" id="{C3F89512-C268-A748-6BB6-EE8AA6652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26" y="7938158"/>
            <a:ext cx="1982444" cy="55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4" name="Text Box 32">
            <a:extLst>
              <a:ext uri="{FF2B5EF4-FFF2-40B4-BE49-F238E27FC236}">
                <a16:creationId xmlns:a16="http://schemas.microsoft.com/office/drawing/2014/main" id="{59D25BC5-17A0-4EFE-912F-A964B54FE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67000" y="8610600"/>
            <a:ext cx="2438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 </a:t>
            </a:r>
          </a:p>
        </p:txBody>
      </p:sp>
      <p:pic>
        <p:nvPicPr>
          <p:cNvPr id="2065" name="Picture 48">
            <a:extLst>
              <a:ext uri="{FF2B5EF4-FFF2-40B4-BE49-F238E27FC236}">
                <a16:creationId xmlns:a16="http://schemas.microsoft.com/office/drawing/2014/main" id="{BC150A98-9364-3623-CA9A-1CC8FCD58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527" y="7808881"/>
            <a:ext cx="2254031" cy="57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itle 1">
            <a:extLst>
              <a:ext uri="{FF2B5EF4-FFF2-40B4-BE49-F238E27FC236}">
                <a16:creationId xmlns:a16="http://schemas.microsoft.com/office/drawing/2014/main" id="{5EBCC7D5-EE89-5253-60A2-9DBD9DFD1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3307" y="8586730"/>
            <a:ext cx="3549650" cy="577850"/>
          </a:xfrm>
        </p:spPr>
        <p:txBody>
          <a:bodyPr/>
          <a:lstStyle/>
          <a:p>
            <a:r>
              <a:rPr lang="en-US" altLang="en-US" sz="1000" dirty="0"/>
              <a:t>World Class Electrical Enclosures.</a:t>
            </a:r>
            <a:br>
              <a:rPr lang="en-US" altLang="en-US" sz="1000" dirty="0"/>
            </a:br>
            <a:r>
              <a:rPr lang="en-US" altLang="en-US" sz="1000" dirty="0"/>
              <a:t>Commercial &amp; Industrial</a:t>
            </a:r>
            <a:br>
              <a:rPr lang="en-US" altLang="en-US" sz="1000" dirty="0"/>
            </a:br>
            <a:r>
              <a:rPr lang="en-US" altLang="en-US" sz="1000" dirty="0"/>
              <a:t>NEMA, Non-Metallic, Stainless, Modified, &amp; Specials</a:t>
            </a:r>
            <a:br>
              <a:rPr lang="en-US" altLang="en-US" sz="1000" dirty="0"/>
            </a:br>
            <a:r>
              <a:rPr lang="en-US" altLang="en-US" sz="1000" dirty="0">
                <a:hlinkClick r:id="rId18"/>
              </a:rPr>
              <a:t>https://www.hubbell.com/wiegmann/en</a:t>
            </a:r>
            <a:br>
              <a:rPr lang="en-US" altLang="en-US" sz="1000" dirty="0"/>
            </a:br>
            <a:endParaRPr lang="en-US" altLang="en-US" sz="1000" dirty="0"/>
          </a:p>
        </p:txBody>
      </p:sp>
      <p:pic>
        <p:nvPicPr>
          <p:cNvPr id="2071" name="Picture 2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F5D09D28-424E-93DB-DA21-F45D17A1C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9578975"/>
            <a:ext cx="13906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Text Box 29">
            <a:extLst>
              <a:ext uri="{FF2B5EF4-FFF2-40B4-BE49-F238E27FC236}">
                <a16:creationId xmlns:a16="http://schemas.microsoft.com/office/drawing/2014/main" id="{C1F5B9DF-786E-F408-D8CA-D55486DD0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96" y="2359359"/>
            <a:ext cx="3682573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High-quality PVC conduit solutions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UL-certified conduits: Sch 40, Sch 80,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 Fittings, Direct Burial, Encased Burial, Solvent Cement.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linkClick r:id="rId20"/>
              </a:rPr>
              <a:t>About | E-Z Weld Conduit</a:t>
            </a:r>
            <a:endParaRPr lang="en-US" altLang="en-US" sz="1000" dirty="0"/>
          </a:p>
        </p:txBody>
      </p:sp>
      <p:sp>
        <p:nvSpPr>
          <p:cNvPr id="2089" name="Text Box 34">
            <a:extLst>
              <a:ext uri="{FF2B5EF4-FFF2-40B4-BE49-F238E27FC236}">
                <a16:creationId xmlns:a16="http://schemas.microsoft.com/office/drawing/2014/main" id="{826B917A-1DA8-B511-8B2F-C8735528F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0" y="9547225"/>
            <a:ext cx="36957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/>
              <a:t>Inside sales/support : (203) 265-0012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/>
              <a:t>Lee Ann </a:t>
            </a:r>
            <a:r>
              <a:rPr lang="en-US" altLang="en-US" sz="1050" b="1" dirty="0"/>
              <a:t>– </a:t>
            </a:r>
            <a:r>
              <a:rPr lang="en-US" altLang="en-US" sz="1050" b="1" dirty="0">
                <a:hlinkClick r:id="rId21"/>
              </a:rPr>
              <a:t>LALionetti@northeastmarketing.com</a:t>
            </a:r>
            <a:endParaRPr lang="en-US" altLang="en-US" sz="1050" b="1" dirty="0"/>
          </a:p>
        </p:txBody>
      </p:sp>
      <p:pic>
        <p:nvPicPr>
          <p:cNvPr id="2074" name="Picture 1">
            <a:extLst>
              <a:ext uri="{FF2B5EF4-FFF2-40B4-BE49-F238E27FC236}">
                <a16:creationId xmlns:a16="http://schemas.microsoft.com/office/drawing/2014/main" id="{6F6D1793-E1E8-E1BE-70E1-2C919E6A5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018" y="1912889"/>
            <a:ext cx="3309337" cy="80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6" name="Text Box 33">
            <a:extLst>
              <a:ext uri="{FF2B5EF4-FFF2-40B4-BE49-F238E27FC236}">
                <a16:creationId xmlns:a16="http://schemas.microsoft.com/office/drawing/2014/main" id="{60C52AFA-2EC0-B270-ABD4-6B661AA78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5170" y="6853410"/>
            <a:ext cx="38090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5E5E5E"/>
                </a:solidFill>
              </a:rPr>
              <a:t>                     Domestically manufactured products, including strut (metal &amp; fiberglass) fittings, cushioned and insulated clamps and roof-top support systems.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5E5E5E"/>
                </a:solidFill>
              </a:rPr>
              <a:t>Available in various finishes to suit all your needs.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800" dirty="0">
                <a:hlinkClick r:id="rId23"/>
              </a:rPr>
              <a:t>Wesanco-ZSI.com</a:t>
            </a:r>
            <a:endParaRPr lang="en-US" altLang="en-US" sz="800" dirty="0"/>
          </a:p>
        </p:txBody>
      </p:sp>
      <p:pic>
        <p:nvPicPr>
          <p:cNvPr id="2079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1D141767-F8C4-251B-0E8F-DEA5B9D93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267" y="6231470"/>
            <a:ext cx="289560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3" name="Picture 35" descr="Alva Manufacturing">
            <a:extLst>
              <a:ext uri="{FF2B5EF4-FFF2-40B4-BE49-F238E27FC236}">
                <a16:creationId xmlns:a16="http://schemas.microsoft.com/office/drawing/2014/main" id="{B368D63C-D747-63C0-E922-7BA252486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356" y="1915072"/>
            <a:ext cx="1928185" cy="45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A0688B-2B3D-92D2-BC67-D2E416084772}"/>
              </a:ext>
            </a:extLst>
          </p:cNvPr>
          <p:cNvSpPr txBox="1"/>
          <p:nvPr/>
        </p:nvSpPr>
        <p:spPr>
          <a:xfrm>
            <a:off x="3927590" y="5621275"/>
            <a:ext cx="364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+mn-lt"/>
              </a:rPr>
              <a:t>Wire and Splicing Connectors</a:t>
            </a:r>
            <a:br>
              <a:rPr lang="en-US" sz="1000" dirty="0">
                <a:latin typeface="+mn-lt"/>
              </a:rPr>
            </a:br>
            <a:r>
              <a:rPr lang="en-US" sz="1000" dirty="0">
                <a:latin typeface="+mn-lt"/>
              </a:rPr>
              <a:t>Hand Tools: strippers, cutters &amp; crimpers</a:t>
            </a:r>
          </a:p>
          <a:p>
            <a:pPr algn="ctr"/>
            <a:r>
              <a:rPr lang="en-US" sz="1000" dirty="0">
                <a:latin typeface="+mn-lt"/>
              </a:rPr>
              <a:t>Smart Printers – thermal transfer printer</a:t>
            </a:r>
            <a:br>
              <a:rPr lang="en-US" sz="1000" dirty="0">
                <a:latin typeface="+mn-lt"/>
              </a:rPr>
            </a:br>
            <a:r>
              <a:rPr lang="en-US" sz="1000" dirty="0">
                <a:latin typeface="+mn-lt"/>
                <a:hlinkClick r:id="rId26"/>
              </a:rPr>
              <a:t>https://www.wago.com/us/</a:t>
            </a:r>
            <a:endParaRPr lang="en-US" sz="1000" dirty="0">
              <a:latin typeface="+mn-lt"/>
            </a:endParaRPr>
          </a:p>
        </p:txBody>
      </p:sp>
      <p:pic>
        <p:nvPicPr>
          <p:cNvPr id="3" name="Picture 2" descr="A green logo with arrows&#10;&#10;AI-generated content may be incorrect.">
            <a:extLst>
              <a:ext uri="{FF2B5EF4-FFF2-40B4-BE49-F238E27FC236}">
                <a16:creationId xmlns:a16="http://schemas.microsoft.com/office/drawing/2014/main" id="{04E0B30D-A364-19BF-BE8A-D3244F4D7CC6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588" y="5121568"/>
            <a:ext cx="2057400" cy="486825"/>
          </a:xfrm>
          <a:prstGeom prst="rect">
            <a:avLst/>
          </a:prstGeom>
        </p:spPr>
      </p:pic>
      <p:sp>
        <p:nvSpPr>
          <p:cNvPr id="2" name="Rectangle 43">
            <a:extLst>
              <a:ext uri="{FF2B5EF4-FFF2-40B4-BE49-F238E27FC236}">
                <a16:creationId xmlns:a16="http://schemas.microsoft.com/office/drawing/2014/main" id="{51A559C0-5384-BFB9-AF8B-89EEC97BB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63" y="4911317"/>
            <a:ext cx="372090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Industrial, Commercial, Institutional &amp; Residential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/>
              <a:t>electrical products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hlinkClick r:id="rId28"/>
              </a:rPr>
              <a:t>https://www.hubbell.com/bryant/en</a:t>
            </a:r>
            <a:endParaRPr lang="en-US" altLang="en-US" sz="1000" dirty="0"/>
          </a:p>
        </p:txBody>
      </p:sp>
      <p:pic>
        <p:nvPicPr>
          <p:cNvPr id="6" name="Picture 5" descr="A red and blue sign&#10;&#10;AI-generated content may be incorrect.">
            <a:extLst>
              <a:ext uri="{FF2B5EF4-FFF2-40B4-BE49-F238E27FC236}">
                <a16:creationId xmlns:a16="http://schemas.microsoft.com/office/drawing/2014/main" id="{F5B1E85E-A123-8709-0097-7D796ED2EB1A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84" y="3069875"/>
            <a:ext cx="2222728" cy="618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37118</TotalTime>
  <Words>381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World Class Electrical Enclosures. Commercial &amp; Industrial NEMA, Non-Metallic, Stainless, Modified, &amp; Specials https://www.hubbell.com/wiegmann/en </vt:lpstr>
    </vt:vector>
  </TitlesOfParts>
  <Company>Northeast Marketing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 - 800-265-0012   Fax – 203-269-6224 105 South Elm Street   Wallingford, CT 06492  www.northeastmarketing.com</dc:title>
  <dc:creator>Alan Lamson</dc:creator>
  <cp:lastModifiedBy>Christopher Casey</cp:lastModifiedBy>
  <cp:revision>338</cp:revision>
  <cp:lastPrinted>2025-05-08T10:48:22Z</cp:lastPrinted>
  <dcterms:created xsi:type="dcterms:W3CDTF">2006-05-15T21:49:46Z</dcterms:created>
  <dcterms:modified xsi:type="dcterms:W3CDTF">2025-08-11T19:25:30Z</dcterms:modified>
</cp:coreProperties>
</file>