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7772400" cy="10058400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800000"/>
    <a:srgbClr val="FF6600"/>
    <a:srgbClr val="006600"/>
    <a:srgbClr val="008000"/>
    <a:srgbClr val="99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0F95B-8909-421A-86FB-7F01EA60A45B}" v="3" dt="2025-08-11T16:13:17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43" autoAdjust="0"/>
  </p:normalViewPr>
  <p:slideViewPr>
    <p:cSldViewPr>
      <p:cViewPr varScale="1">
        <p:scale>
          <a:sx n="77" d="100"/>
          <a:sy n="77" d="100"/>
        </p:scale>
        <p:origin x="1602" y="8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613" y="3124200"/>
            <a:ext cx="6607175" cy="2155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225" y="5699125"/>
            <a:ext cx="5441950" cy="2571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C4A6AC-9DEB-E064-62D7-4803497DD3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A985ED-B0B1-C94A-1EF1-4EDBEAD67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36E9F8-B4F5-EC31-449E-167249EACC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1C55B-4DA9-477A-A116-FD83E211C4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736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C1D060-D20C-1AD4-2E8A-9B5886CF8C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E346C5-3AC4-C35C-39E2-756DC75110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0862BE-C0F8-48BB-81F2-B4F32D0223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A5146-8180-4ACF-9ED3-8A40E1B2AB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18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5625" y="403225"/>
            <a:ext cx="1747838" cy="8582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938" y="403225"/>
            <a:ext cx="5094287" cy="8582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0DA4D8-9D29-F629-351E-3E17C00FC3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3D31FC-4243-5510-FD1F-AB72B17C75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1879CD-F447-6ABC-EFBF-45E340E133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3AB04-FFEB-46A3-9537-F0AD72135B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36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D02F45-7FDE-6B4B-BF19-A18E845969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09B6DF-CE76-33DA-8E28-73FB0EB66D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04824F-141D-C7D1-80F4-656E2EFCF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C6473-B3D6-4865-BFBD-06DD308240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846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363" y="6462713"/>
            <a:ext cx="6605587" cy="19986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363" y="4262438"/>
            <a:ext cx="6605587" cy="22002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2D677D-E714-CDFE-5D67-BD637C9E08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2D8E8E-18D2-80AC-914E-BA41B88087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6E190C-9A48-E2E1-7267-C6F8E61328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04D66-625E-4E62-B9A2-EBAC0F59E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74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938" y="2346325"/>
            <a:ext cx="3421062" cy="663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2400" y="2346325"/>
            <a:ext cx="3421063" cy="663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CAC48-DD47-FD7C-6DDA-DECB01E5B0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D2FFEB-3454-9567-DF03-A3D0F129E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99B339-2309-ABDA-D8AF-D2988BCE1F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C05D6-5BB9-46BE-AAAA-BD0976BAD3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03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938" y="2251075"/>
            <a:ext cx="3433762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938" y="3189288"/>
            <a:ext cx="3433762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113" y="2251075"/>
            <a:ext cx="3435350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113" y="3189288"/>
            <a:ext cx="3435350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DCE1AA6-BE6A-F6F2-E03D-D400D6A62E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CEED5E-11A0-189B-D6CC-671113759C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F0D7394-AAEE-7C33-2DB0-9113E0517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5F286-D926-4433-89B1-8F73741A4C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74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B519298-A38F-178B-F097-A02D6961AB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20FE8F-017F-97FD-3F1E-542C922DF6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E91D51-76FE-87B3-E2F4-77E1AEB7D9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9C294-9A2B-41E5-92FA-3EDF1CFF8D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9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4CE7ABA-6E03-5F00-8C11-45264E437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7BB90B1-B436-23A1-C58B-308592F32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974076-DDFF-3771-CC41-530F4CB2C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DE7EA-4B03-4FED-9933-83415E382A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42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400050"/>
            <a:ext cx="2557462" cy="1704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475" y="400050"/>
            <a:ext cx="4344988" cy="8585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938" y="2105025"/>
            <a:ext cx="2557462" cy="6880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EC450B-030D-C49B-DBF7-7323377884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9CC199-0E83-C9C0-71B7-4393C910AF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CDF7BB-D56E-5B0C-F980-92BE6C8CBC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A0D25-33C7-4E59-8310-B55AD89EA8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68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040563"/>
            <a:ext cx="4662488" cy="831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898525"/>
            <a:ext cx="4662488" cy="6035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7872413"/>
            <a:ext cx="4662488" cy="1179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5CC5D0-A883-9981-531E-BF5A38CE18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CCFD39-312E-94FB-2A99-20053A9563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435C77-1FF3-E45A-0805-8014C63257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86A22-F5D9-4D8F-A3B7-74C8745AB8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97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BF4F031-3FC9-A268-D155-5E40EEB07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F4AC99-9BDF-160C-E286-689A4165A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8938" y="2346325"/>
            <a:ext cx="6994525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1DF731-20F7-7BB4-568C-6F812F0819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8938" y="9159875"/>
            <a:ext cx="18129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4085D92-F41C-45E4-D445-F1CDE8ED02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55888" y="9159875"/>
            <a:ext cx="24606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BDD85DB-F51E-F9F4-B628-0ED4B8A1FA9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70538" y="9159875"/>
            <a:ext cx="18129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4E006F5-3B5F-41AB-93EE-D79066C5D1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ubbell.com/raco/en" TargetMode="External"/><Relationship Id="rId13" Type="http://schemas.openxmlformats.org/officeDocument/2006/relationships/hyperlink" Target="https://www.cementexusa.com/" TargetMode="External"/><Relationship Id="rId18" Type="http://schemas.openxmlformats.org/officeDocument/2006/relationships/hyperlink" Target="https://www.hubbell.com/wiegmann/en" TargetMode="External"/><Relationship Id="rId26" Type="http://schemas.openxmlformats.org/officeDocument/2006/relationships/image" Target="../media/image11.png"/><Relationship Id="rId3" Type="http://schemas.openxmlformats.org/officeDocument/2006/relationships/image" Target="../media/image2.jpeg"/><Relationship Id="rId21" Type="http://schemas.openxmlformats.org/officeDocument/2006/relationships/hyperlink" Target="mailto:LALionetti@northeastmarketing.com" TargetMode="External"/><Relationship Id="rId7" Type="http://schemas.openxmlformats.org/officeDocument/2006/relationships/hyperlink" Target="http://www.northeastmarketing.com/" TargetMode="External"/><Relationship Id="rId12" Type="http://schemas.openxmlformats.org/officeDocument/2006/relationships/image" Target="../media/image4.wmf"/><Relationship Id="rId17" Type="http://schemas.openxmlformats.org/officeDocument/2006/relationships/image" Target="../media/image7.png"/><Relationship Id="rId25" Type="http://schemas.openxmlformats.org/officeDocument/2006/relationships/hyperlink" Target="https://www.wago.com/us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6.png"/><Relationship Id="rId20" Type="http://schemas.openxmlformats.org/officeDocument/2006/relationships/hyperlink" Target="https://alva-mfg.com/about/" TargetMode="External"/><Relationship Id="rId29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uildings.honeywell.com/us/en/brands/our-brands/bms/energy-meters" TargetMode="External"/><Relationship Id="rId11" Type="http://schemas.openxmlformats.org/officeDocument/2006/relationships/hyperlink" Target="https://www.emerson.com/en-us/automation/solahd" TargetMode="External"/><Relationship Id="rId24" Type="http://schemas.openxmlformats.org/officeDocument/2006/relationships/image" Target="../media/image10.jpeg"/><Relationship Id="rId32" Type="http://schemas.openxmlformats.org/officeDocument/2006/relationships/hyperlink" Target="https://optergy.com/products/optergy-proton/" TargetMode="External"/><Relationship Id="rId5" Type="http://schemas.openxmlformats.org/officeDocument/2006/relationships/hyperlink" Target="https://www.easyheat.com/" TargetMode="External"/><Relationship Id="rId15" Type="http://schemas.openxmlformats.org/officeDocument/2006/relationships/hyperlink" Target="https://www.americanconduit.com/" TargetMode="External"/><Relationship Id="rId23" Type="http://schemas.openxmlformats.org/officeDocument/2006/relationships/hyperlink" Target="mailto:ccasey@northeastmarketing.com" TargetMode="External"/><Relationship Id="rId28" Type="http://schemas.openxmlformats.org/officeDocument/2006/relationships/image" Target="../media/image12.png"/><Relationship Id="rId10" Type="http://schemas.openxmlformats.org/officeDocument/2006/relationships/hyperlink" Target="https://www.hubbell.com/bell/en" TargetMode="External"/><Relationship Id="rId19" Type="http://schemas.openxmlformats.org/officeDocument/2006/relationships/image" Target="../media/image8.png"/><Relationship Id="rId31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hyperlink" Target="https://www.hubbell.com/taymac/en" TargetMode="External"/><Relationship Id="rId14" Type="http://schemas.openxmlformats.org/officeDocument/2006/relationships/image" Target="../media/image5.jpeg"/><Relationship Id="rId22" Type="http://schemas.openxmlformats.org/officeDocument/2006/relationships/image" Target="../media/image9.png"/><Relationship Id="rId27" Type="http://schemas.openxmlformats.org/officeDocument/2006/relationships/hyperlink" Target="https://www.hubbell.com/bryant/en" TargetMode="External"/><Relationship Id="rId30" Type="http://schemas.openxmlformats.org/officeDocument/2006/relationships/hyperlink" Target="https://www.dentinstruments.com/shop/powerscout-solutio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>
            <a:extLst>
              <a:ext uri="{FF2B5EF4-FFF2-40B4-BE49-F238E27FC236}">
                <a16:creationId xmlns:a16="http://schemas.microsoft.com/office/drawing/2014/main" id="{A97B557B-C33F-19E1-A25C-F10352146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38125"/>
            <a:ext cx="4168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400" b="1"/>
          </a:p>
        </p:txBody>
      </p:sp>
      <p:pic>
        <p:nvPicPr>
          <p:cNvPr id="2051" name="Picture 5">
            <a:extLst>
              <a:ext uri="{FF2B5EF4-FFF2-40B4-BE49-F238E27FC236}">
                <a16:creationId xmlns:a16="http://schemas.microsoft.com/office/drawing/2014/main" id="{91712F08-90D0-450A-ACCC-DE67F2C0EC0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4" y="35574"/>
            <a:ext cx="3867005" cy="179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1">
            <a:extLst>
              <a:ext uri="{FF2B5EF4-FFF2-40B4-BE49-F238E27FC236}">
                <a16:creationId xmlns:a16="http://schemas.microsoft.com/office/drawing/2014/main" id="{9643C57A-A9B2-66EF-6271-378310132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162800"/>
            <a:ext cx="1905000" cy="29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8" descr="~AUT0189">
            <a:extLst>
              <a:ext uri="{FF2B5EF4-FFF2-40B4-BE49-F238E27FC236}">
                <a16:creationId xmlns:a16="http://schemas.microsoft.com/office/drawing/2014/main" id="{76646FE7-7CEF-EC07-BD05-9AC12962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2" y="5254492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29">
            <a:extLst>
              <a:ext uri="{FF2B5EF4-FFF2-40B4-BE49-F238E27FC236}">
                <a16:creationId xmlns:a16="http://schemas.microsoft.com/office/drawing/2014/main" id="{7B79AAB9-3D89-53A5-571E-112D751EA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67600"/>
            <a:ext cx="37372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Reliable and easy to install heating products.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Roof &amp; Gutter, Snow Melt, Floor Warming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5"/>
              </a:rPr>
              <a:t>Easy Heat</a:t>
            </a:r>
            <a:endParaRPr lang="en-US" altLang="en-US" sz="1000" dirty="0"/>
          </a:p>
        </p:txBody>
      </p:sp>
      <p:sp>
        <p:nvSpPr>
          <p:cNvPr id="2055" name="Text Box 33">
            <a:extLst>
              <a:ext uri="{FF2B5EF4-FFF2-40B4-BE49-F238E27FC236}">
                <a16:creationId xmlns:a16="http://schemas.microsoft.com/office/drawing/2014/main" id="{AD767EF3-D554-0CC0-4D89-6A583F3BA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95" y="8527990"/>
            <a:ext cx="3682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Sub-Metering &amp; Energy Monitoring Systems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(Electric, Gas, Water &amp; BTU)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6"/>
              </a:rPr>
              <a:t>Honeywell E-MON</a:t>
            </a:r>
            <a:endParaRPr lang="en-US" altLang="en-US" sz="1000" dirty="0"/>
          </a:p>
        </p:txBody>
      </p:sp>
      <p:sp>
        <p:nvSpPr>
          <p:cNvPr id="2056" name="Text Box 34">
            <a:extLst>
              <a:ext uri="{FF2B5EF4-FFF2-40B4-BE49-F238E27FC236}">
                <a16:creationId xmlns:a16="http://schemas.microsoft.com/office/drawing/2014/main" id="{38D0DCDB-E11B-161A-32F5-CE79DE900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" y="9617075"/>
            <a:ext cx="2130425" cy="415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050" b="1" dirty="0"/>
              <a:t>Corporate HQ  Wallingford CT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050" b="1" dirty="0">
                <a:hlinkClick r:id="rId7"/>
              </a:rPr>
              <a:t>www.NortheastMarketing.com</a:t>
            </a:r>
            <a:endParaRPr lang="en-US" altLang="en-US" sz="1050" b="1" dirty="0"/>
          </a:p>
        </p:txBody>
      </p:sp>
      <p:sp>
        <p:nvSpPr>
          <p:cNvPr id="2057" name="Text Box 39">
            <a:extLst>
              <a:ext uri="{FF2B5EF4-FFF2-40B4-BE49-F238E27FC236}">
                <a16:creationId xmlns:a16="http://schemas.microsoft.com/office/drawing/2014/main" id="{BA3354CE-FCE5-2D40-4BB5-305B17C55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196" y="4617703"/>
            <a:ext cx="374416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Steel, Nonmetallic, Weatherproof &amp; While-in-use Boxes,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Covers, Fittings, Innovative products &amp; more</a:t>
            </a:r>
            <a:r>
              <a:rPr lang="en-US" altLang="en-US" sz="1000" dirty="0"/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8"/>
              </a:rPr>
              <a:t>RACO</a:t>
            </a:r>
            <a:r>
              <a:rPr lang="en-US" altLang="en-US" sz="1000" dirty="0"/>
              <a:t> - </a:t>
            </a:r>
            <a:r>
              <a:rPr lang="en-US" altLang="en-US" sz="1000" dirty="0">
                <a:hlinkClick r:id="rId9"/>
              </a:rPr>
              <a:t>TAYMAC</a:t>
            </a:r>
            <a:r>
              <a:rPr lang="en-US" altLang="en-US" sz="1000" dirty="0"/>
              <a:t> - </a:t>
            </a:r>
            <a:r>
              <a:rPr lang="en-US" altLang="en-US" sz="1000" dirty="0">
                <a:hlinkClick r:id="rId10"/>
              </a:rPr>
              <a:t>BELL</a:t>
            </a:r>
            <a:endParaRPr lang="en-US" altLang="en-US" sz="1000" dirty="0"/>
          </a:p>
        </p:txBody>
      </p:sp>
      <p:sp>
        <p:nvSpPr>
          <p:cNvPr id="2058" name="Text Box 41">
            <a:extLst>
              <a:ext uri="{FF2B5EF4-FFF2-40B4-BE49-F238E27FC236}">
                <a16:creationId xmlns:a16="http://schemas.microsoft.com/office/drawing/2014/main" id="{DB5BAAB9-9A92-7561-1286-9687F2F19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2" y="5782595"/>
            <a:ext cx="3657600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Total Power Quality Solutions, surge suppression, UPS, Active tracking filters, Power Supplies.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Free Standing and Din Rail Mounted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11"/>
              </a:rPr>
              <a:t>SOLA-HD</a:t>
            </a:r>
            <a:endParaRPr lang="en-US" altLang="en-US" sz="1000" dirty="0"/>
          </a:p>
        </p:txBody>
      </p:sp>
      <p:pic>
        <p:nvPicPr>
          <p:cNvPr id="2059" name="Picture 50">
            <a:extLst>
              <a:ext uri="{FF2B5EF4-FFF2-40B4-BE49-F238E27FC236}">
                <a16:creationId xmlns:a16="http://schemas.microsoft.com/office/drawing/2014/main" id="{56CD09D0-E78C-FCFE-B926-868853B7A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8006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Rectangle 51">
            <a:extLst>
              <a:ext uri="{FF2B5EF4-FFF2-40B4-BE49-F238E27FC236}">
                <a16:creationId xmlns:a16="http://schemas.microsoft.com/office/drawing/2014/main" id="{5AF63991-F199-A104-3C16-6C482C7C2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81600"/>
            <a:ext cx="3708120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2"/>
                </a:solidFill>
                <a:latin typeface="+mn-lt"/>
              </a:rPr>
              <a:t>American Made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2"/>
                </a:solidFill>
                <a:latin typeface="+mn-lt"/>
              </a:rPr>
              <a:t>Double-Insulated 1000 Volt Tools &amp; PPE.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2"/>
                </a:solidFill>
                <a:latin typeface="+mn-lt"/>
              </a:rPr>
              <a:t>Glove testing &amp; certification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tx2"/>
                </a:solidFill>
                <a:hlinkClick r:id="rId13"/>
              </a:rPr>
              <a:t>Cementex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pic>
        <p:nvPicPr>
          <p:cNvPr id="2061" name="Picture 40">
            <a:extLst>
              <a:ext uri="{FF2B5EF4-FFF2-40B4-BE49-F238E27FC236}">
                <a16:creationId xmlns:a16="http://schemas.microsoft.com/office/drawing/2014/main" id="{A6720808-1934-94DE-6D1B-7B22D6EC1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38600"/>
            <a:ext cx="1905000" cy="423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43">
            <a:extLst>
              <a:ext uri="{FF2B5EF4-FFF2-40B4-BE49-F238E27FC236}">
                <a16:creationId xmlns:a16="http://schemas.microsoft.com/office/drawing/2014/main" id="{078835BA-B13F-E989-599D-051BE9EE7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0400"/>
            <a:ext cx="3682573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American Made</a:t>
            </a:r>
            <a:br>
              <a:rPr lang="en-US" altLang="en-US" sz="900" dirty="0">
                <a:latin typeface="+mn-lt"/>
              </a:rPr>
            </a:br>
            <a:r>
              <a:rPr lang="en-US" altLang="en-US" sz="900" dirty="0">
                <a:latin typeface="+mn-lt"/>
              </a:rPr>
              <a:t>Leading producer of Aluminum Rigid &amp; EMT conduit.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 1/3</a:t>
            </a:r>
            <a:r>
              <a:rPr lang="en-US" altLang="en-US" sz="900" baseline="30000" dirty="0">
                <a:latin typeface="+mn-lt"/>
              </a:rPr>
              <a:t>rd</a:t>
            </a:r>
            <a:r>
              <a:rPr lang="en-US" altLang="en-US" sz="900" dirty="0">
                <a:latin typeface="+mn-lt"/>
              </a:rPr>
              <a:t>  the weight of steel conduit without sacrificing strength.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Our conduit is light, durable and corrosion resistant</a:t>
            </a:r>
            <a:r>
              <a:rPr lang="en-US" altLang="en-US" sz="1000" dirty="0">
                <a:latin typeface="+mn-lt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15"/>
              </a:rPr>
              <a:t>American Conduit</a:t>
            </a:r>
            <a:endParaRPr lang="en-US" altLang="en-US" sz="1000" dirty="0"/>
          </a:p>
        </p:txBody>
      </p:sp>
      <p:pic>
        <p:nvPicPr>
          <p:cNvPr id="2063" name="Picture 43">
            <a:extLst>
              <a:ext uri="{FF2B5EF4-FFF2-40B4-BE49-F238E27FC236}">
                <a16:creationId xmlns:a16="http://schemas.microsoft.com/office/drawing/2014/main" id="{C3F89512-C268-A748-6BB6-EE8AA6652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077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Text Box 32">
            <a:extLst>
              <a:ext uri="{FF2B5EF4-FFF2-40B4-BE49-F238E27FC236}">
                <a16:creationId xmlns:a16="http://schemas.microsoft.com/office/drawing/2014/main" id="{59D25BC5-17A0-4EFE-912F-A964B54FE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67000" y="8610600"/>
            <a:ext cx="2438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/>
              <a:t> </a:t>
            </a:r>
          </a:p>
        </p:txBody>
      </p:sp>
      <p:pic>
        <p:nvPicPr>
          <p:cNvPr id="2065" name="Picture 48">
            <a:extLst>
              <a:ext uri="{FF2B5EF4-FFF2-40B4-BE49-F238E27FC236}">
                <a16:creationId xmlns:a16="http://schemas.microsoft.com/office/drawing/2014/main" id="{BC150A98-9364-3623-CA9A-1CC8FCD58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2" y="7799204"/>
            <a:ext cx="1981200" cy="52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6" name="Title 1">
            <a:extLst>
              <a:ext uri="{FF2B5EF4-FFF2-40B4-BE49-F238E27FC236}">
                <a16:creationId xmlns:a16="http://schemas.microsoft.com/office/drawing/2014/main" id="{5EBCC7D5-EE89-5253-60A2-9DBD9DFD19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93910" y="8429736"/>
            <a:ext cx="3657599" cy="577850"/>
          </a:xfrm>
        </p:spPr>
        <p:txBody>
          <a:bodyPr/>
          <a:lstStyle/>
          <a:p>
            <a:r>
              <a:rPr lang="en-US" altLang="en-US" sz="900" dirty="0">
                <a:latin typeface="+mn-lt"/>
              </a:rPr>
              <a:t>World Class Electrical Enclosures.</a:t>
            </a:r>
            <a:br>
              <a:rPr lang="en-US" altLang="en-US" sz="900" dirty="0">
                <a:latin typeface="+mn-lt"/>
              </a:rPr>
            </a:br>
            <a:r>
              <a:rPr lang="en-US" altLang="en-US" sz="900" dirty="0">
                <a:latin typeface="+mn-lt"/>
              </a:rPr>
              <a:t>Commercial &amp; Industrial</a:t>
            </a:r>
            <a:br>
              <a:rPr lang="en-US" altLang="en-US" sz="900" dirty="0">
                <a:latin typeface="+mn-lt"/>
              </a:rPr>
            </a:br>
            <a:r>
              <a:rPr lang="en-US" altLang="en-US" sz="900" dirty="0">
                <a:latin typeface="+mn-lt"/>
              </a:rPr>
              <a:t>NEMA, Non-Metallic, Stainless, Modified, &amp; Specials</a:t>
            </a:r>
            <a:br>
              <a:rPr lang="en-US" altLang="en-US" sz="900" dirty="0">
                <a:latin typeface="+mn-lt"/>
              </a:rPr>
            </a:br>
            <a:r>
              <a:rPr lang="en-US" altLang="en-US" sz="1000" dirty="0">
                <a:hlinkClick r:id="rId18"/>
              </a:rPr>
              <a:t>WIEGMANN</a:t>
            </a:r>
            <a:br>
              <a:rPr lang="en-US" altLang="en-US" sz="1000" dirty="0"/>
            </a:br>
            <a:endParaRPr lang="en-US" altLang="en-US" sz="1000" dirty="0"/>
          </a:p>
        </p:txBody>
      </p:sp>
      <p:pic>
        <p:nvPicPr>
          <p:cNvPr id="2071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F5D09D28-424E-93DB-DA21-F45D17A1C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578975"/>
            <a:ext cx="13906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2" name="Text Box 29">
            <a:extLst>
              <a:ext uri="{FF2B5EF4-FFF2-40B4-BE49-F238E27FC236}">
                <a16:creationId xmlns:a16="http://schemas.microsoft.com/office/drawing/2014/main" id="{C1F5B9DF-786E-F408-D8CA-D55486DD0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57400"/>
            <a:ext cx="368257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High-quality PVC conduit solutions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UL-certified conduits: Sch 40, Sch 80,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 Fittings, Direct Burial, Encased Burial, Solvent Cement.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20"/>
              </a:rPr>
              <a:t>ALVA</a:t>
            </a:r>
            <a:endParaRPr lang="en-US" altLang="en-US" sz="1000" dirty="0"/>
          </a:p>
        </p:txBody>
      </p:sp>
      <p:sp>
        <p:nvSpPr>
          <p:cNvPr id="2089" name="Text Box 34">
            <a:extLst>
              <a:ext uri="{FF2B5EF4-FFF2-40B4-BE49-F238E27FC236}">
                <a16:creationId xmlns:a16="http://schemas.microsoft.com/office/drawing/2014/main" id="{826B917A-1DA8-B511-8B2F-C8735528F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9547225"/>
            <a:ext cx="36957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/>
              <a:t>Inside sales/support : (203) 265-0012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/>
              <a:t>Lee Ann </a:t>
            </a:r>
            <a:r>
              <a:rPr lang="en-US" altLang="en-US" sz="1050" b="1" dirty="0"/>
              <a:t>– </a:t>
            </a:r>
            <a:r>
              <a:rPr lang="en-US" altLang="en-US" sz="1050" b="1" dirty="0">
                <a:hlinkClick r:id="rId21"/>
              </a:rPr>
              <a:t>LALionetti@northeastmarketing.com</a:t>
            </a:r>
            <a:endParaRPr lang="en-US" altLang="en-US" sz="1050" b="1" dirty="0"/>
          </a:p>
        </p:txBody>
      </p:sp>
      <p:pic>
        <p:nvPicPr>
          <p:cNvPr id="2074" name="Picture 1">
            <a:extLst>
              <a:ext uri="{FF2B5EF4-FFF2-40B4-BE49-F238E27FC236}">
                <a16:creationId xmlns:a16="http://schemas.microsoft.com/office/drawing/2014/main" id="{6F6D1793-E1E8-E1BE-70E1-2C919E6A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029" y="4016323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7" name="Rectangle 38">
            <a:extLst>
              <a:ext uri="{FF2B5EF4-FFF2-40B4-BE49-F238E27FC236}">
                <a16:creationId xmlns:a16="http://schemas.microsoft.com/office/drawing/2014/main" id="{81CC903C-385E-6853-AE45-F6F3F5338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786" y="463166"/>
            <a:ext cx="3695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</a:rPr>
              <a:t>Christopher Casey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tx2"/>
                </a:solidFill>
              </a:rPr>
              <a:t>Vice President &amp; Outside Sales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tx2"/>
                </a:solidFill>
                <a:hlinkClick r:id="rId23"/>
              </a:rPr>
              <a:t>ccasey@northeastmarketing.com</a:t>
            </a:r>
            <a:endParaRPr lang="en-US" altLang="en-US" sz="1600" b="1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tx2"/>
                </a:solidFill>
              </a:rPr>
              <a:t>Cell: 207-844-0258</a:t>
            </a:r>
          </a:p>
        </p:txBody>
      </p:sp>
      <p:pic>
        <p:nvPicPr>
          <p:cNvPr id="2083" name="Picture 35" descr="Alva Manufacturing">
            <a:extLst>
              <a:ext uri="{FF2B5EF4-FFF2-40B4-BE49-F238E27FC236}">
                <a16:creationId xmlns:a16="http://schemas.microsoft.com/office/drawing/2014/main" id="{B368D63C-D747-63C0-E922-7BA252486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1524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0688B-2B3D-92D2-BC67-D2E416084772}"/>
              </a:ext>
            </a:extLst>
          </p:cNvPr>
          <p:cNvSpPr txBox="1"/>
          <p:nvPr/>
        </p:nvSpPr>
        <p:spPr>
          <a:xfrm>
            <a:off x="4093910" y="7047839"/>
            <a:ext cx="36473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+mn-lt"/>
              </a:rPr>
              <a:t>Wire and Splicing Connectors</a:t>
            </a:r>
            <a:br>
              <a:rPr lang="en-US" sz="900" dirty="0">
                <a:latin typeface="+mn-lt"/>
              </a:rPr>
            </a:br>
            <a:r>
              <a:rPr lang="en-US" sz="900" dirty="0">
                <a:latin typeface="+mn-lt"/>
              </a:rPr>
              <a:t>Hand Tools: strippers, cutters &amp; crimpers</a:t>
            </a:r>
          </a:p>
          <a:p>
            <a:pPr algn="ctr"/>
            <a:r>
              <a:rPr lang="en-US" sz="900" dirty="0">
                <a:latin typeface="+mn-lt"/>
              </a:rPr>
              <a:t>Smart Printers – thermal transfer printer</a:t>
            </a:r>
            <a:br>
              <a:rPr lang="en-US" sz="1000" dirty="0">
                <a:latin typeface="+mn-lt"/>
              </a:rPr>
            </a:br>
            <a:r>
              <a:rPr lang="en-US" sz="1000" dirty="0">
                <a:latin typeface="+mn-lt"/>
                <a:hlinkClick r:id="rId25"/>
              </a:rPr>
              <a:t>WAGO</a:t>
            </a:r>
            <a:endParaRPr lang="en-US" sz="1000" dirty="0">
              <a:latin typeface="+mn-lt"/>
            </a:endParaRPr>
          </a:p>
        </p:txBody>
      </p:sp>
      <p:pic>
        <p:nvPicPr>
          <p:cNvPr id="3" name="Picture 2" descr="A green logo with arrows&#10;&#10;AI-generated content may be incorrect.">
            <a:extLst>
              <a:ext uri="{FF2B5EF4-FFF2-40B4-BE49-F238E27FC236}">
                <a16:creationId xmlns:a16="http://schemas.microsoft.com/office/drawing/2014/main" id="{04E0B30D-A364-19BF-BE8A-D3244F4D7CC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6552540"/>
            <a:ext cx="1600200" cy="486825"/>
          </a:xfrm>
          <a:prstGeom prst="rect">
            <a:avLst/>
          </a:prstGeom>
        </p:spPr>
      </p:pic>
      <p:sp>
        <p:nvSpPr>
          <p:cNvPr id="2" name="Rectangle 43">
            <a:extLst>
              <a:ext uri="{FF2B5EF4-FFF2-40B4-BE49-F238E27FC236}">
                <a16:creationId xmlns:a16="http://schemas.microsoft.com/office/drawing/2014/main" id="{51A559C0-5384-BFB9-AF8B-89EEC97BB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67200"/>
            <a:ext cx="37209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Industrial, Commercial, Institutional &amp; Residential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electrical products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27"/>
              </a:rPr>
              <a:t>Bryant</a:t>
            </a:r>
            <a:endParaRPr lang="en-US" altLang="en-US" sz="1000" dirty="0"/>
          </a:p>
        </p:txBody>
      </p:sp>
      <p:pic>
        <p:nvPicPr>
          <p:cNvPr id="7" name="Picture 6" descr="A red and blue sign&#10;&#10;AI-generated content may be incorrect.">
            <a:extLst>
              <a:ext uri="{FF2B5EF4-FFF2-40B4-BE49-F238E27FC236}">
                <a16:creationId xmlns:a16="http://schemas.microsoft.com/office/drawing/2014/main" id="{FCB70AEB-B13D-42E0-2A52-C6EA06B51FC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43200"/>
            <a:ext cx="2057400" cy="492481"/>
          </a:xfrm>
          <a:prstGeom prst="rect">
            <a:avLst/>
          </a:prstGeom>
        </p:spPr>
      </p:pic>
      <p:sp>
        <p:nvSpPr>
          <p:cNvPr id="1026" name="AutoShape 2" descr="https://www.instrumentation2000.com/media/codazon_cache/brand/150x/codazon/brand/Dent-log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s://www.instrumentation2000.com/media/codazon_cache/brand/150x/codazon/brand/Dent-log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32" descr="Dent-logo.jp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43000" y="5867400"/>
            <a:ext cx="14287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0" y="6400800"/>
            <a:ext cx="3581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+mn-lt"/>
              </a:rPr>
              <a:t>KWH load monitoring. Designed for flexibility and integration, these High-Density sub-meters are perfect for a variety of applications,</a:t>
            </a:r>
          </a:p>
          <a:p>
            <a:pPr algn="ctr"/>
            <a:r>
              <a:rPr lang="en-US" sz="900" dirty="0">
                <a:latin typeface="+mn-lt"/>
              </a:rPr>
              <a:t>Residential complex, commercial buildings and retail.</a:t>
            </a:r>
          </a:p>
          <a:p>
            <a:pPr algn="ctr"/>
            <a:r>
              <a:rPr lang="en-US" sz="1000" dirty="0">
                <a:hlinkClick r:id="rId30"/>
              </a:rPr>
              <a:t> DENT Instruments</a:t>
            </a:r>
            <a:endParaRPr lang="en-US" sz="1000" dirty="0"/>
          </a:p>
        </p:txBody>
      </p:sp>
      <p:sp>
        <p:nvSpPr>
          <p:cNvPr id="1030" name="AutoShape 6" descr="C:\Users\Guest\Desktop\OIP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Picture 35" descr="Optergy-Logo-white-RGB-500px.pn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4826000" y="2807627"/>
            <a:ext cx="2057400" cy="381000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</p:pic>
      <p:sp>
        <p:nvSpPr>
          <p:cNvPr id="37" name="TextBox 36"/>
          <p:cNvSpPr txBox="1"/>
          <p:nvPr/>
        </p:nvSpPr>
        <p:spPr>
          <a:xfrm>
            <a:off x="4064000" y="3269942"/>
            <a:ext cx="3581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cap="all" dirty="0" err="1">
                <a:latin typeface="+mn-lt"/>
              </a:rPr>
              <a:t>Optergy</a:t>
            </a:r>
            <a:r>
              <a:rPr lang="en-US" sz="900" b="1" cap="all" dirty="0">
                <a:latin typeface="+mn-lt"/>
              </a:rPr>
              <a:t> Proton - </a:t>
            </a:r>
            <a:r>
              <a:rPr lang="en-US" sz="900" dirty="0">
                <a:latin typeface="+mn-lt"/>
              </a:rPr>
              <a:t>Scale from small to all.</a:t>
            </a:r>
          </a:p>
          <a:p>
            <a:pPr algn="ctr"/>
            <a:r>
              <a:rPr lang="en-US" sz="900" dirty="0">
                <a:latin typeface="+mn-lt"/>
              </a:rPr>
              <a:t>Web-based building interface device that combines building automation, energy management &amp; facility management.</a:t>
            </a:r>
          </a:p>
          <a:p>
            <a:pPr algn="ctr"/>
            <a:r>
              <a:rPr lang="en-US" sz="900" dirty="0">
                <a:hlinkClick r:id="rId32"/>
              </a:rPr>
              <a:t> </a:t>
            </a:r>
            <a:r>
              <a:rPr lang="en-US" sz="1000" dirty="0" err="1">
                <a:hlinkClick r:id="rId32"/>
              </a:rPr>
              <a:t>Optergy</a:t>
            </a:r>
            <a:r>
              <a:rPr lang="en-US" sz="1000" dirty="0">
                <a:hlinkClick r:id="rId32"/>
              </a:rPr>
              <a:t> Proton</a:t>
            </a:r>
            <a:endParaRPr lang="en-US" sz="1000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37216</TotalTime>
  <Words>312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World Class Electrical Enclosures. Commercial &amp; Industrial NEMA, Non-Metallic, Stainless, Modified, &amp; Specials WIEGMANN </vt:lpstr>
    </vt:vector>
  </TitlesOfParts>
  <Company>Northeast Marketing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Phone - 800-265-0012   Fax – 203-269-6224 105 South Elm Street   Wallingford, CT 06492  www.northeastmarketing.com</dc:title>
  <dc:creator>Alan Lamson</dc:creator>
  <cp:lastModifiedBy>Christopher Casey</cp:lastModifiedBy>
  <cp:revision>348</cp:revision>
  <cp:lastPrinted>2025-05-08T10:48:22Z</cp:lastPrinted>
  <dcterms:created xsi:type="dcterms:W3CDTF">2006-05-15T21:49:46Z</dcterms:created>
  <dcterms:modified xsi:type="dcterms:W3CDTF">2026-07-31T17:09:43Z</dcterms:modified>
</cp:coreProperties>
</file>