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</p:sldIdLst>
  <p:sldSz cx="7772400" cy="10058400"/>
  <p:notesSz cx="7102475" cy="938847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0021"/>
    <a:srgbClr val="800000"/>
    <a:srgbClr val="FF6600"/>
    <a:srgbClr val="006600"/>
    <a:srgbClr val="008000"/>
    <a:srgbClr val="9933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7" autoAdjust="0"/>
    <p:restoredTop sz="94643" autoAdjust="0"/>
  </p:normalViewPr>
  <p:slideViewPr>
    <p:cSldViewPr>
      <p:cViewPr varScale="1">
        <p:scale>
          <a:sx n="77" d="100"/>
          <a:sy n="77" d="100"/>
        </p:scale>
        <p:origin x="1602" y="84"/>
      </p:cViewPr>
      <p:guideLst>
        <p:guide orient="horz" pos="3168"/>
        <p:guide pos="244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topher Casey" userId="b9a501213a826a5c" providerId="LiveId" clId="{1C323812-B392-487B-9771-15C77AEE909A}"/>
    <pc:docChg chg="modSld">
      <pc:chgData name="Christopher Casey" userId="b9a501213a826a5c" providerId="LiveId" clId="{1C323812-B392-487B-9771-15C77AEE909A}" dt="2026-08-05T18:13:06.489" v="2" actId="14100"/>
      <pc:docMkLst>
        <pc:docMk/>
      </pc:docMkLst>
      <pc:sldChg chg="modSp">
        <pc:chgData name="Christopher Casey" userId="b9a501213a826a5c" providerId="LiveId" clId="{1C323812-B392-487B-9771-15C77AEE909A}" dt="2026-08-05T18:13:06.489" v="2" actId="14100"/>
        <pc:sldMkLst>
          <pc:docMk/>
          <pc:sldMk cId="0" sldId="260"/>
        </pc:sldMkLst>
        <pc:spChg chg="mod">
          <ac:chgData name="Christopher Casey" userId="b9a501213a826a5c" providerId="LiveId" clId="{1C323812-B392-487B-9771-15C77AEE909A}" dt="2026-08-05T18:13:06.489" v="2" actId="14100"/>
          <ac:spMkLst>
            <pc:docMk/>
            <pc:sldMk cId="0" sldId="260"/>
            <ac:spMk id="2077" creationId="{81CC903C-385E-6853-AE45-F6F3F5338254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613" y="3124200"/>
            <a:ext cx="6607175" cy="2155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225" y="5699125"/>
            <a:ext cx="5441950" cy="25717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0C4A6AC-9DEB-E064-62D7-4803497DD39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6A985ED-B0B1-C94A-1EF1-4EDBEAD671B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136E9F8-B4F5-EC31-449E-167249EACC7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F1C55B-4DA9-477A-A116-FD83E211C42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857364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DC1D060-D20C-1AD4-2E8A-9B5886CF8C5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7E346C5-3AC4-C35C-39E2-756DC75110C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40862BE-C0F8-48BB-81F2-B4F32D02234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0A5146-8180-4ACF-9ED3-8A40E1B2AB7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93187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635625" y="403225"/>
            <a:ext cx="1747838" cy="85820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8938" y="403225"/>
            <a:ext cx="5094287" cy="85820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10DA4D8-9D29-F629-351E-3E17C00FC37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E3D31FC-4243-5510-FD1F-AB72B17C752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81879CD-F447-6ABC-EFBF-45E340E1336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23AB04-FFEB-46A3-9537-F0AD72135B8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62363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BD02F45-7FDE-6B4B-BF19-A18E8459696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809B6DF-CE76-33DA-8E28-73FB0EB66D3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404824F-141D-C7D1-80F4-656E2EFCFDE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8C6473-B3D6-4865-BFBD-06DD3082400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58464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4363" y="6462713"/>
            <a:ext cx="6605587" cy="199866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4363" y="4262438"/>
            <a:ext cx="6605587" cy="22002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A2D677D-E714-CDFE-5D67-BD637C9E08C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E2D8E8E-18D2-80AC-914E-BA41B880870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A6E190C-9A48-E2E1-7267-C6F8E613289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904D66-625E-4E62-B9A2-EBAC0F59E1A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80746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8938" y="2346325"/>
            <a:ext cx="3421062" cy="6638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62400" y="2346325"/>
            <a:ext cx="3421063" cy="6638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11CAC48-DD47-FD7C-6DDA-DECB01E5B00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CD2FFEB-3454-9567-DF03-A3D0F129EEF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999B339-2309-ABDA-D8AF-D2988BCE1F8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DC05D6-5BB9-46BE-AAAA-BD0976BAD3C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78031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938" y="2251075"/>
            <a:ext cx="3433762" cy="93821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938" y="3189288"/>
            <a:ext cx="3433762" cy="57959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113" y="2251075"/>
            <a:ext cx="3435350" cy="93821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113" y="3189288"/>
            <a:ext cx="3435350" cy="57959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8DCE1AA6-BE6A-F6F2-E03D-D400D6A62EA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3ACEED5E-11A0-189B-D6CC-671113759CF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0F0D7394-AAEE-7C33-2DB0-9113E0517E3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35F286-D926-4433-89B1-8F73741A4CD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6749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FB519298-A38F-178B-F097-A02D6961AB2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6620FE8F-017F-97FD-3F1E-542C922DF63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4E91D51-76FE-87B3-E2F4-77E1AEB7D91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A9C294-9A2B-41E5-92FA-3EDF1CFF8DC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64965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84CE7ABA-6E03-5F00-8C11-45264E4370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97BB90B1-B436-23A1-C58B-308592F32E4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8D974076-DDFF-3771-CC41-530F4CB2C4C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0DE7EA-4B03-4FED-9933-83415E382A3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82426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938" y="400050"/>
            <a:ext cx="2557462" cy="17049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475" y="400050"/>
            <a:ext cx="4344988" cy="85852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938" y="2105025"/>
            <a:ext cx="2557462" cy="68802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4EC450B-030D-C49B-DBF7-73233778848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9CC199-0E83-C9C0-71B7-4393C910AFC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9CDF7BB-D56E-5B0C-F980-92BE6C8CBC3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BA0D25-33C7-4E59-8310-B55AD89EA82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816802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7040563"/>
            <a:ext cx="4662488" cy="8318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898525"/>
            <a:ext cx="4662488" cy="60356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0" y="7872413"/>
            <a:ext cx="4662488" cy="11795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65CC5D0-A883-9981-531E-BF5A38CE18D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BCCFD39-312E-94FB-2A99-20053A95636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2435C77-1FF3-E45A-0805-8014C632576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886A22-F5D9-4D8F-A3B7-74C8745AB84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64979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8BF4F031-3FC9-A268-D155-5E40EEB0756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88938" y="403225"/>
            <a:ext cx="6994525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6DF4AC99-9BDF-160C-E286-689A4165A00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88938" y="2346325"/>
            <a:ext cx="6994525" cy="663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CC1DF731-20F7-7BB4-568C-6F812F0819B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8938" y="9159875"/>
            <a:ext cx="1812925" cy="69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D4085D92-F41C-45E4-D445-F1CDE8ED021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655888" y="9159875"/>
            <a:ext cx="2460625" cy="69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1BDD85DB-F51E-F9F4-B628-0ED4B8A1FA9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570538" y="9159875"/>
            <a:ext cx="1812925" cy="69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34E006F5-3B5F-41AB-93EE-D79066C5D14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hubbell.com/raco/en" TargetMode="External"/><Relationship Id="rId13" Type="http://schemas.openxmlformats.org/officeDocument/2006/relationships/hyperlink" Target="https://www.cementexusa.com/" TargetMode="External"/><Relationship Id="rId18" Type="http://schemas.openxmlformats.org/officeDocument/2006/relationships/hyperlink" Target="https://www.hubbell.com/wiegmann/en" TargetMode="External"/><Relationship Id="rId26" Type="http://schemas.openxmlformats.org/officeDocument/2006/relationships/image" Target="../media/image11.png"/><Relationship Id="rId3" Type="http://schemas.openxmlformats.org/officeDocument/2006/relationships/image" Target="../media/image2.jpeg"/><Relationship Id="rId21" Type="http://schemas.openxmlformats.org/officeDocument/2006/relationships/hyperlink" Target="mailto:LALionetti@northeastmarketing.com" TargetMode="External"/><Relationship Id="rId34" Type="http://schemas.openxmlformats.org/officeDocument/2006/relationships/hyperlink" Target="https://hybrilux.com/" TargetMode="External"/><Relationship Id="rId7" Type="http://schemas.openxmlformats.org/officeDocument/2006/relationships/hyperlink" Target="http://www.northeastmarketing.com/" TargetMode="External"/><Relationship Id="rId12" Type="http://schemas.openxmlformats.org/officeDocument/2006/relationships/image" Target="../media/image4.wmf"/><Relationship Id="rId17" Type="http://schemas.openxmlformats.org/officeDocument/2006/relationships/image" Target="../media/image7.png"/><Relationship Id="rId25" Type="http://schemas.openxmlformats.org/officeDocument/2006/relationships/hyperlink" Target="https://www.wago.com/us/" TargetMode="External"/><Relationship Id="rId33" Type="http://schemas.openxmlformats.org/officeDocument/2006/relationships/image" Target="../media/image15.png"/><Relationship Id="rId2" Type="http://schemas.openxmlformats.org/officeDocument/2006/relationships/image" Target="../media/image1.png"/><Relationship Id="rId16" Type="http://schemas.openxmlformats.org/officeDocument/2006/relationships/image" Target="../media/image6.png"/><Relationship Id="rId20" Type="http://schemas.openxmlformats.org/officeDocument/2006/relationships/hyperlink" Target="https://alva-mfg.com/about/" TargetMode="External"/><Relationship Id="rId29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buildings.honeywell.com/us/en/brands/our-brands/bms/energy-meters" TargetMode="External"/><Relationship Id="rId11" Type="http://schemas.openxmlformats.org/officeDocument/2006/relationships/hyperlink" Target="https://www.emerson.com/en-us/automation/solahd" TargetMode="External"/><Relationship Id="rId24" Type="http://schemas.openxmlformats.org/officeDocument/2006/relationships/image" Target="../media/image10.jpeg"/><Relationship Id="rId32" Type="http://schemas.openxmlformats.org/officeDocument/2006/relationships/hyperlink" Target="https://optergy.com/products/optergy-proton/" TargetMode="External"/><Relationship Id="rId5" Type="http://schemas.openxmlformats.org/officeDocument/2006/relationships/hyperlink" Target="https://www.easyheat.com/" TargetMode="External"/><Relationship Id="rId15" Type="http://schemas.openxmlformats.org/officeDocument/2006/relationships/hyperlink" Target="https://www.americanconduit.com/" TargetMode="External"/><Relationship Id="rId23" Type="http://schemas.openxmlformats.org/officeDocument/2006/relationships/hyperlink" Target="mailto:ccasey@northeastmarketing.com" TargetMode="External"/><Relationship Id="rId28" Type="http://schemas.openxmlformats.org/officeDocument/2006/relationships/image" Target="../media/image12.png"/><Relationship Id="rId10" Type="http://schemas.openxmlformats.org/officeDocument/2006/relationships/hyperlink" Target="https://www.hubbell.com/bell/en" TargetMode="External"/><Relationship Id="rId19" Type="http://schemas.openxmlformats.org/officeDocument/2006/relationships/image" Target="../media/image8.png"/><Relationship Id="rId31" Type="http://schemas.openxmlformats.org/officeDocument/2006/relationships/image" Target="../media/image14.png"/><Relationship Id="rId4" Type="http://schemas.openxmlformats.org/officeDocument/2006/relationships/image" Target="../media/image3.png"/><Relationship Id="rId9" Type="http://schemas.openxmlformats.org/officeDocument/2006/relationships/hyperlink" Target="https://www.hubbell.com/taymac/en" TargetMode="External"/><Relationship Id="rId14" Type="http://schemas.openxmlformats.org/officeDocument/2006/relationships/image" Target="../media/image5.jpeg"/><Relationship Id="rId22" Type="http://schemas.openxmlformats.org/officeDocument/2006/relationships/image" Target="../media/image9.png"/><Relationship Id="rId27" Type="http://schemas.openxmlformats.org/officeDocument/2006/relationships/hyperlink" Target="https://www.hubbell.com/bryant/en" TargetMode="External"/><Relationship Id="rId30" Type="http://schemas.openxmlformats.org/officeDocument/2006/relationships/hyperlink" Target="https://www.dentinstruments.com/shop/powerscout-solutions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>
            <a:extLst>
              <a:ext uri="{FF2B5EF4-FFF2-40B4-BE49-F238E27FC236}">
                <a16:creationId xmlns:a16="http://schemas.microsoft.com/office/drawing/2014/main" id="{A97B557B-C33F-19E1-A25C-F103521464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2800" y="238125"/>
            <a:ext cx="416877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400" b="1"/>
          </a:p>
        </p:txBody>
      </p:sp>
      <p:pic>
        <p:nvPicPr>
          <p:cNvPr id="2051" name="Picture 5">
            <a:extLst>
              <a:ext uri="{FF2B5EF4-FFF2-40B4-BE49-F238E27FC236}">
                <a16:creationId xmlns:a16="http://schemas.microsoft.com/office/drawing/2014/main" id="{91712F08-90D0-450A-ACCC-DE67F2C0EC05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94" y="35574"/>
            <a:ext cx="3867005" cy="1793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11">
            <a:extLst>
              <a:ext uri="{FF2B5EF4-FFF2-40B4-BE49-F238E27FC236}">
                <a16:creationId xmlns:a16="http://schemas.microsoft.com/office/drawing/2014/main" id="{9643C57A-A9B2-66EF-6271-3783101327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7162800"/>
            <a:ext cx="1905000" cy="29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18" descr="~AUT0189">
            <a:extLst>
              <a:ext uri="{FF2B5EF4-FFF2-40B4-BE49-F238E27FC236}">
                <a16:creationId xmlns:a16="http://schemas.microsoft.com/office/drawing/2014/main" id="{76646FE7-7CEF-EC07-BD05-9AC1296262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793" y="5059157"/>
            <a:ext cx="2169704" cy="512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4" name="Text Box 29">
            <a:extLst>
              <a:ext uri="{FF2B5EF4-FFF2-40B4-BE49-F238E27FC236}">
                <a16:creationId xmlns:a16="http://schemas.microsoft.com/office/drawing/2014/main" id="{7B79AAB9-3D89-53A5-571E-112D751EA2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7467600"/>
            <a:ext cx="373725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900" dirty="0">
                <a:latin typeface="+mn-lt"/>
              </a:rPr>
              <a:t>Reliable and easy to install heating products.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900" dirty="0">
                <a:latin typeface="+mn-lt"/>
              </a:rPr>
              <a:t>Roof &amp; Gutter, Snow Melt, Pipe Trace &amp; Floor Warming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000" dirty="0">
                <a:hlinkClick r:id="rId5"/>
              </a:rPr>
              <a:t>Easy Heat</a:t>
            </a:r>
            <a:endParaRPr lang="en-US" altLang="en-US" sz="1000" dirty="0"/>
          </a:p>
        </p:txBody>
      </p:sp>
      <p:sp>
        <p:nvSpPr>
          <p:cNvPr id="2055" name="Text Box 33">
            <a:extLst>
              <a:ext uri="{FF2B5EF4-FFF2-40B4-BE49-F238E27FC236}">
                <a16:creationId xmlns:a16="http://schemas.microsoft.com/office/drawing/2014/main" id="{AD767EF3-D554-0CC0-4D89-6A583F3BA3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813" y="8484106"/>
            <a:ext cx="368257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900" dirty="0">
                <a:latin typeface="+mn-lt"/>
              </a:rPr>
              <a:t>Sub-Metering &amp; Energy Monitoring Systems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900" dirty="0">
                <a:latin typeface="+mn-lt"/>
              </a:rPr>
              <a:t>(Electric, Gas, Water &amp; BTU)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000" dirty="0">
                <a:hlinkClick r:id="rId6"/>
              </a:rPr>
              <a:t>Honeywell E-MON</a:t>
            </a:r>
            <a:endParaRPr lang="en-US" altLang="en-US" sz="1000" dirty="0"/>
          </a:p>
        </p:txBody>
      </p:sp>
      <p:sp>
        <p:nvSpPr>
          <p:cNvPr id="2056" name="Text Box 34">
            <a:extLst>
              <a:ext uri="{FF2B5EF4-FFF2-40B4-BE49-F238E27FC236}">
                <a16:creationId xmlns:a16="http://schemas.microsoft.com/office/drawing/2014/main" id="{38D0DCDB-E11B-161A-32F5-CE79DE900A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850" y="9617075"/>
            <a:ext cx="2130425" cy="4159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1050" b="1" dirty="0"/>
              <a:t>Corporate HQ  Wallingford CT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1050" b="1" dirty="0">
                <a:hlinkClick r:id="rId7"/>
              </a:rPr>
              <a:t>www.NortheastMarketing.com</a:t>
            </a:r>
            <a:endParaRPr lang="en-US" altLang="en-US" sz="1050" b="1" dirty="0"/>
          </a:p>
        </p:txBody>
      </p:sp>
      <p:sp>
        <p:nvSpPr>
          <p:cNvPr id="2057" name="Text Box 39">
            <a:extLst>
              <a:ext uri="{FF2B5EF4-FFF2-40B4-BE49-F238E27FC236}">
                <a16:creationId xmlns:a16="http://schemas.microsoft.com/office/drawing/2014/main" id="{BA3354CE-FCE5-2D40-4BB5-305B17C552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14936" y="4469106"/>
            <a:ext cx="3749289" cy="538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900" dirty="0">
                <a:latin typeface="+mn-lt"/>
              </a:rPr>
              <a:t>Steel, Nonmetallic, Weatherproof &amp; While-in-use Boxes,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900" dirty="0">
                <a:latin typeface="+mn-lt"/>
              </a:rPr>
              <a:t>Covers, Fittings, Innovative products &amp; more</a:t>
            </a:r>
            <a:r>
              <a:rPr lang="en-US" altLang="en-US" sz="1000" dirty="0"/>
              <a:t>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000" dirty="0">
                <a:hlinkClick r:id="rId8"/>
              </a:rPr>
              <a:t>RACO</a:t>
            </a:r>
            <a:r>
              <a:rPr lang="en-US" altLang="en-US" sz="1000" dirty="0"/>
              <a:t> - </a:t>
            </a:r>
            <a:r>
              <a:rPr lang="en-US" altLang="en-US" sz="1000" dirty="0">
                <a:hlinkClick r:id="rId9"/>
              </a:rPr>
              <a:t>TAYMAC</a:t>
            </a:r>
            <a:r>
              <a:rPr lang="en-US" altLang="en-US" sz="1000" dirty="0"/>
              <a:t> - </a:t>
            </a:r>
            <a:r>
              <a:rPr lang="en-US" altLang="en-US" sz="1000" dirty="0">
                <a:hlinkClick r:id="rId10"/>
              </a:rPr>
              <a:t>BELL</a:t>
            </a:r>
            <a:endParaRPr lang="en-US" altLang="en-US" sz="1000" dirty="0"/>
          </a:p>
        </p:txBody>
      </p:sp>
      <p:sp>
        <p:nvSpPr>
          <p:cNvPr id="2058" name="Text Box 41">
            <a:extLst>
              <a:ext uri="{FF2B5EF4-FFF2-40B4-BE49-F238E27FC236}">
                <a16:creationId xmlns:a16="http://schemas.microsoft.com/office/drawing/2014/main" id="{DB5BAAB9-9A92-7561-1286-9687F2F196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18034" y="5580255"/>
            <a:ext cx="3747745" cy="661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900" dirty="0">
                <a:latin typeface="+mn-lt"/>
              </a:rPr>
              <a:t>Total Power Quality Solutions, surge suppression, UPS, Active tracking filters, Power Supplies.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900" dirty="0">
                <a:latin typeface="+mn-lt"/>
              </a:rPr>
              <a:t>Free Standing and Din Rail Mounted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000" dirty="0">
                <a:hlinkClick r:id="rId11"/>
              </a:rPr>
              <a:t>SOLA-HD</a:t>
            </a:r>
            <a:endParaRPr lang="en-US" altLang="en-US" sz="1000" dirty="0"/>
          </a:p>
        </p:txBody>
      </p:sp>
      <p:pic>
        <p:nvPicPr>
          <p:cNvPr id="2059" name="Picture 50">
            <a:extLst>
              <a:ext uri="{FF2B5EF4-FFF2-40B4-BE49-F238E27FC236}">
                <a16:creationId xmlns:a16="http://schemas.microsoft.com/office/drawing/2014/main" id="{56CD09D0-E78C-FCFE-B926-868853B7AA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" y="4839678"/>
            <a:ext cx="1828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60" name="Rectangle 51">
            <a:extLst>
              <a:ext uri="{FF2B5EF4-FFF2-40B4-BE49-F238E27FC236}">
                <a16:creationId xmlns:a16="http://schemas.microsoft.com/office/drawing/2014/main" id="{5AF63991-F199-A104-3C16-6C482C7C20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2774" y="5249395"/>
            <a:ext cx="3708120" cy="661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900" dirty="0">
                <a:solidFill>
                  <a:schemeClr val="tx2"/>
                </a:solidFill>
                <a:latin typeface="+mn-lt"/>
              </a:rPr>
              <a:t>American Made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900" dirty="0">
                <a:solidFill>
                  <a:schemeClr val="tx2"/>
                </a:solidFill>
                <a:latin typeface="+mn-lt"/>
              </a:rPr>
              <a:t>Double-Insulated 1000 Volt Tools &amp; PPE.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900" dirty="0">
                <a:solidFill>
                  <a:schemeClr val="tx2"/>
                </a:solidFill>
                <a:latin typeface="+mn-lt"/>
              </a:rPr>
              <a:t>Glove testing &amp; certification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000" dirty="0">
                <a:solidFill>
                  <a:schemeClr val="tx2"/>
                </a:solidFill>
                <a:hlinkClick r:id="rId13"/>
              </a:rPr>
              <a:t>Cementex</a:t>
            </a:r>
            <a:endParaRPr lang="en-US" altLang="en-US" sz="1000" dirty="0">
              <a:solidFill>
                <a:schemeClr val="tx2"/>
              </a:solidFill>
            </a:endParaRPr>
          </a:p>
        </p:txBody>
      </p:sp>
      <p:pic>
        <p:nvPicPr>
          <p:cNvPr id="2061" name="Picture 40">
            <a:extLst>
              <a:ext uri="{FF2B5EF4-FFF2-40B4-BE49-F238E27FC236}">
                <a16:creationId xmlns:a16="http://schemas.microsoft.com/office/drawing/2014/main" id="{A6720808-1934-94DE-6D1B-7B22D6EC17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00" y="3976564"/>
            <a:ext cx="1905000" cy="423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62" name="Rectangle 43">
            <a:extLst>
              <a:ext uri="{FF2B5EF4-FFF2-40B4-BE49-F238E27FC236}">
                <a16:creationId xmlns:a16="http://schemas.microsoft.com/office/drawing/2014/main" id="{078835BA-B13F-E989-599D-051BE9EE71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65" y="3124436"/>
            <a:ext cx="3682573" cy="815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900" dirty="0">
                <a:latin typeface="+mn-lt"/>
              </a:rPr>
              <a:t>American Made</a:t>
            </a:r>
            <a:br>
              <a:rPr lang="en-US" altLang="en-US" sz="900" dirty="0">
                <a:latin typeface="+mn-lt"/>
              </a:rPr>
            </a:br>
            <a:r>
              <a:rPr lang="en-US" altLang="en-US" sz="900" dirty="0">
                <a:latin typeface="+mn-lt"/>
              </a:rPr>
              <a:t>Leading producer of Aluminum Rigid &amp; EMT conduit.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900" dirty="0">
                <a:latin typeface="+mn-lt"/>
              </a:rPr>
              <a:t> 1/3</a:t>
            </a:r>
            <a:r>
              <a:rPr lang="en-US" altLang="en-US" sz="900" baseline="30000" dirty="0">
                <a:latin typeface="+mn-lt"/>
              </a:rPr>
              <a:t>rd</a:t>
            </a:r>
            <a:r>
              <a:rPr lang="en-US" altLang="en-US" sz="900" dirty="0">
                <a:latin typeface="+mn-lt"/>
              </a:rPr>
              <a:t>  the weight of steel conduit without sacrificing strength.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900" dirty="0">
                <a:latin typeface="+mn-lt"/>
              </a:rPr>
              <a:t>Our conduit is light, durable and corrosion resistant</a:t>
            </a:r>
            <a:r>
              <a:rPr lang="en-US" altLang="en-US" sz="1000" dirty="0">
                <a:latin typeface="+mn-lt"/>
              </a:rPr>
              <a:t>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000" dirty="0">
                <a:hlinkClick r:id="rId15"/>
              </a:rPr>
              <a:t>American Conduit</a:t>
            </a:r>
            <a:endParaRPr lang="en-US" altLang="en-US" sz="1000" dirty="0"/>
          </a:p>
        </p:txBody>
      </p:sp>
      <p:pic>
        <p:nvPicPr>
          <p:cNvPr id="2063" name="Picture 43">
            <a:extLst>
              <a:ext uri="{FF2B5EF4-FFF2-40B4-BE49-F238E27FC236}">
                <a16:creationId xmlns:a16="http://schemas.microsoft.com/office/drawing/2014/main" id="{C3F89512-C268-A748-6BB6-EE8AA66523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439" y="8010227"/>
            <a:ext cx="1828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64" name="Text Box 32">
            <a:extLst>
              <a:ext uri="{FF2B5EF4-FFF2-40B4-BE49-F238E27FC236}">
                <a16:creationId xmlns:a16="http://schemas.microsoft.com/office/drawing/2014/main" id="{59D25BC5-17A0-4EFE-912F-A964B54FE0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667000" y="8610600"/>
            <a:ext cx="24384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000"/>
              <a:t> </a:t>
            </a:r>
          </a:p>
        </p:txBody>
      </p:sp>
      <p:pic>
        <p:nvPicPr>
          <p:cNvPr id="2065" name="Picture 48">
            <a:extLst>
              <a:ext uri="{FF2B5EF4-FFF2-40B4-BE49-F238E27FC236}">
                <a16:creationId xmlns:a16="http://schemas.microsoft.com/office/drawing/2014/main" id="{BC150A98-9364-3623-CA9A-1CC8FCD588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9895" y="7667874"/>
            <a:ext cx="2114305" cy="661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66" name="Title 1">
            <a:extLst>
              <a:ext uri="{FF2B5EF4-FFF2-40B4-BE49-F238E27FC236}">
                <a16:creationId xmlns:a16="http://schemas.microsoft.com/office/drawing/2014/main" id="{5EBCC7D5-EE89-5253-60A2-9DBD9DFD197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0548" y="8461029"/>
            <a:ext cx="3797599" cy="577850"/>
          </a:xfrm>
        </p:spPr>
        <p:txBody>
          <a:bodyPr/>
          <a:lstStyle/>
          <a:p>
            <a:r>
              <a:rPr lang="en-US" altLang="en-US" sz="900" dirty="0">
                <a:latin typeface="+mn-lt"/>
              </a:rPr>
              <a:t>World Class Electrical Enclosures.</a:t>
            </a:r>
            <a:br>
              <a:rPr lang="en-US" altLang="en-US" sz="900" dirty="0">
                <a:latin typeface="+mn-lt"/>
              </a:rPr>
            </a:br>
            <a:r>
              <a:rPr lang="en-US" altLang="en-US" sz="900" dirty="0">
                <a:latin typeface="+mn-lt"/>
              </a:rPr>
              <a:t>Commercial &amp; Industrial</a:t>
            </a:r>
            <a:br>
              <a:rPr lang="en-US" altLang="en-US" sz="900" dirty="0">
                <a:latin typeface="+mn-lt"/>
              </a:rPr>
            </a:br>
            <a:r>
              <a:rPr lang="en-US" altLang="en-US" sz="900" dirty="0">
                <a:latin typeface="+mn-lt"/>
              </a:rPr>
              <a:t>NEMA, Non-Metallic, Stainless, Modified, &amp; Specials</a:t>
            </a:r>
            <a:br>
              <a:rPr lang="en-US" altLang="en-US" sz="900" dirty="0">
                <a:latin typeface="+mn-lt"/>
              </a:rPr>
            </a:br>
            <a:r>
              <a:rPr lang="en-US" altLang="en-US" sz="1000" dirty="0">
                <a:hlinkClick r:id="rId18"/>
              </a:rPr>
              <a:t>WIEGMANN</a:t>
            </a:r>
            <a:br>
              <a:rPr lang="en-US" altLang="en-US" sz="1000" dirty="0"/>
            </a:br>
            <a:endParaRPr lang="en-US" altLang="en-US" sz="1000" dirty="0"/>
          </a:p>
        </p:txBody>
      </p:sp>
      <p:pic>
        <p:nvPicPr>
          <p:cNvPr id="2071" name="Picture 2" descr="A picture containing text, clock&#10;&#10;Description automatically generated">
            <a:extLst>
              <a:ext uri="{FF2B5EF4-FFF2-40B4-BE49-F238E27FC236}">
                <a16:creationId xmlns:a16="http://schemas.microsoft.com/office/drawing/2014/main" id="{F5D09D28-424E-93DB-DA21-F45D17A1CA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9578975"/>
            <a:ext cx="1390650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72" name="Text Box 29">
            <a:extLst>
              <a:ext uri="{FF2B5EF4-FFF2-40B4-BE49-F238E27FC236}">
                <a16:creationId xmlns:a16="http://schemas.microsoft.com/office/drawing/2014/main" id="{C1F5B9DF-786E-F408-D8CA-D55486DD04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007260"/>
            <a:ext cx="3682573" cy="661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900" dirty="0">
                <a:latin typeface="+mn-lt"/>
              </a:rPr>
              <a:t>High-quality PVC conduit solutions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900" dirty="0">
                <a:latin typeface="+mn-lt"/>
              </a:rPr>
              <a:t>UL-certified conduits: Sch 40, Sch 80,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900" dirty="0">
                <a:latin typeface="+mn-lt"/>
              </a:rPr>
              <a:t> Fittings, Direct Burial, Encased Burial, Solvent Cement.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000" dirty="0">
                <a:hlinkClick r:id="rId20"/>
              </a:rPr>
              <a:t>ALVA</a:t>
            </a:r>
            <a:endParaRPr lang="en-US" altLang="en-US" sz="1000" dirty="0"/>
          </a:p>
        </p:txBody>
      </p:sp>
      <p:sp>
        <p:nvSpPr>
          <p:cNvPr id="2089" name="Text Box 34">
            <a:extLst>
              <a:ext uri="{FF2B5EF4-FFF2-40B4-BE49-F238E27FC236}">
                <a16:creationId xmlns:a16="http://schemas.microsoft.com/office/drawing/2014/main" id="{826B917A-1DA8-B511-8B2F-C8735528FB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9000" y="9547225"/>
            <a:ext cx="3695700" cy="4619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1200" b="1" dirty="0"/>
              <a:t>Inside sales/support : (203) 265-0012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1200" b="1" dirty="0"/>
              <a:t>Lee Ann </a:t>
            </a:r>
            <a:r>
              <a:rPr lang="en-US" altLang="en-US" sz="1050" b="1" dirty="0"/>
              <a:t>– </a:t>
            </a:r>
            <a:r>
              <a:rPr lang="en-US" altLang="en-US" sz="1050" b="1" dirty="0">
                <a:hlinkClick r:id="rId21"/>
              </a:rPr>
              <a:t>LALionetti@northeastmarketing.com</a:t>
            </a:r>
            <a:endParaRPr lang="en-US" altLang="en-US" sz="1050" b="1" dirty="0"/>
          </a:p>
        </p:txBody>
      </p:sp>
      <p:pic>
        <p:nvPicPr>
          <p:cNvPr id="2074" name="Picture 1">
            <a:extLst>
              <a:ext uri="{FF2B5EF4-FFF2-40B4-BE49-F238E27FC236}">
                <a16:creationId xmlns:a16="http://schemas.microsoft.com/office/drawing/2014/main" id="{6F6D1793-E1E8-E1BE-70E1-2C919E6A5D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8936" y="3927390"/>
            <a:ext cx="3352800" cy="64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77" name="Rectangle 38">
            <a:extLst>
              <a:ext uri="{FF2B5EF4-FFF2-40B4-BE49-F238E27FC236}">
                <a16:creationId xmlns:a16="http://schemas.microsoft.com/office/drawing/2014/main" id="{81CC903C-385E-6853-AE45-F6F3F53382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23109" y="230525"/>
            <a:ext cx="3749291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chemeClr val="tx2"/>
                </a:solidFill>
              </a:rPr>
              <a:t>Christopher Casey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600" b="1" dirty="0">
                <a:solidFill>
                  <a:schemeClr val="tx2"/>
                </a:solidFill>
              </a:rPr>
              <a:t>Vice President &amp; Outside Sales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600" b="1" dirty="0">
                <a:solidFill>
                  <a:schemeClr val="tx2"/>
                </a:solidFill>
                <a:hlinkClick r:id="rId23"/>
              </a:rPr>
              <a:t>ccasey@northeastmarketing.com</a:t>
            </a:r>
            <a:endParaRPr lang="en-US" altLang="en-US" sz="1600" b="1" dirty="0">
              <a:solidFill>
                <a:schemeClr val="tx2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600" b="1" dirty="0">
                <a:solidFill>
                  <a:schemeClr val="tx2"/>
                </a:solidFill>
              </a:rPr>
              <a:t>Cell: 207-844-0258</a:t>
            </a:r>
          </a:p>
        </p:txBody>
      </p:sp>
      <p:pic>
        <p:nvPicPr>
          <p:cNvPr id="2083" name="Picture 35" descr="Alva Manufacturing">
            <a:extLst>
              <a:ext uri="{FF2B5EF4-FFF2-40B4-BE49-F238E27FC236}">
                <a16:creationId xmlns:a16="http://schemas.microsoft.com/office/drawing/2014/main" id="{B368D63C-D747-63C0-E922-7BA2524864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681" y="1679438"/>
            <a:ext cx="15240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EA0688B-2B3D-92D2-BC67-D2E416084772}"/>
              </a:ext>
            </a:extLst>
          </p:cNvPr>
          <p:cNvSpPr txBox="1"/>
          <p:nvPr/>
        </p:nvSpPr>
        <p:spPr>
          <a:xfrm>
            <a:off x="3986692" y="6891852"/>
            <a:ext cx="3805776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latin typeface="+mn-lt"/>
              </a:rPr>
              <a:t>Wire and Splicing Connectors</a:t>
            </a:r>
            <a:br>
              <a:rPr lang="en-US" sz="900" dirty="0">
                <a:latin typeface="+mn-lt"/>
              </a:rPr>
            </a:br>
            <a:r>
              <a:rPr lang="en-US" sz="900" dirty="0">
                <a:latin typeface="+mn-lt"/>
              </a:rPr>
              <a:t>Hand Tools: strippers, cutters &amp; crimpers</a:t>
            </a:r>
          </a:p>
          <a:p>
            <a:pPr algn="ctr"/>
            <a:r>
              <a:rPr lang="en-US" sz="900" dirty="0">
                <a:latin typeface="+mn-lt"/>
              </a:rPr>
              <a:t>Smart Printers – thermal transfer printer</a:t>
            </a:r>
            <a:br>
              <a:rPr lang="en-US" sz="1000" dirty="0">
                <a:latin typeface="+mn-lt"/>
              </a:rPr>
            </a:br>
            <a:r>
              <a:rPr lang="en-US" sz="1000" dirty="0">
                <a:latin typeface="+mn-lt"/>
                <a:hlinkClick r:id="rId25"/>
              </a:rPr>
              <a:t>WAGO</a:t>
            </a:r>
            <a:endParaRPr lang="en-US" sz="1000" dirty="0">
              <a:latin typeface="+mn-lt"/>
            </a:endParaRPr>
          </a:p>
        </p:txBody>
      </p:sp>
      <p:pic>
        <p:nvPicPr>
          <p:cNvPr id="3" name="Picture 2" descr="A green logo with arrows&#10;&#10;AI-generated content may be incorrect.">
            <a:extLst>
              <a:ext uri="{FF2B5EF4-FFF2-40B4-BE49-F238E27FC236}">
                <a16:creationId xmlns:a16="http://schemas.microsoft.com/office/drawing/2014/main" id="{04E0B30D-A364-19BF-BE8A-D3244F4D7CC6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1306" y="6339860"/>
            <a:ext cx="1971481" cy="586764"/>
          </a:xfrm>
          <a:prstGeom prst="rect">
            <a:avLst/>
          </a:prstGeom>
        </p:spPr>
      </p:pic>
      <p:sp>
        <p:nvSpPr>
          <p:cNvPr id="2" name="Rectangle 43">
            <a:extLst>
              <a:ext uri="{FF2B5EF4-FFF2-40B4-BE49-F238E27FC236}">
                <a16:creationId xmlns:a16="http://schemas.microsoft.com/office/drawing/2014/main" id="{51A559C0-5384-BFB9-AF8B-89EEC97BB8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74" y="4212070"/>
            <a:ext cx="3720905" cy="661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900" dirty="0">
                <a:latin typeface="+mn-lt"/>
              </a:rPr>
              <a:t>Hubbell – Bryant electrical products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900" dirty="0">
                <a:latin typeface="+mn-lt"/>
              </a:rPr>
              <a:t>Commercial, Industrial, Institutional, Residential &amp; Manufactured Structures/Recreational Vehicles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000" dirty="0">
                <a:hlinkClick r:id="rId27"/>
              </a:rPr>
              <a:t>Bryant</a:t>
            </a:r>
            <a:endParaRPr lang="en-US" altLang="en-US" sz="1000" dirty="0"/>
          </a:p>
        </p:txBody>
      </p:sp>
      <p:pic>
        <p:nvPicPr>
          <p:cNvPr id="7" name="Picture 6" descr="A red and blue sign&#10;&#10;AI-generated content may be incorrect.">
            <a:extLst>
              <a:ext uri="{FF2B5EF4-FFF2-40B4-BE49-F238E27FC236}">
                <a16:creationId xmlns:a16="http://schemas.microsoft.com/office/drawing/2014/main" id="{FCB70AEB-B13D-42E0-2A52-C6EA06B51FCF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548" y="2674116"/>
            <a:ext cx="2057400" cy="492481"/>
          </a:xfrm>
          <a:prstGeom prst="rect">
            <a:avLst/>
          </a:prstGeom>
        </p:spPr>
      </p:pic>
      <p:sp>
        <p:nvSpPr>
          <p:cNvPr id="1026" name="AutoShape 2" descr="https://www.instrumentation2000.com/media/codazon_cache/brand/150x/codazon/brand/Dent-logo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8" name="AutoShape 4" descr="https://www.instrumentation2000.com/media/codazon_cache/brand/150x/codazon/brand/Dent-logo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3" name="Picture 32" descr="Dent-logo.jp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146076" y="5952895"/>
            <a:ext cx="1428750" cy="476250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63360" y="6431830"/>
            <a:ext cx="3581400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latin typeface="+mn-lt"/>
              </a:rPr>
              <a:t>KWH load monitoring. Designed for flexibility and integration, these High-Density sub-meters are perfect for a variety of applications,</a:t>
            </a:r>
          </a:p>
          <a:p>
            <a:pPr algn="ctr"/>
            <a:r>
              <a:rPr lang="en-US" sz="900" dirty="0">
                <a:latin typeface="+mn-lt"/>
              </a:rPr>
              <a:t>Residential complex, commercial buildings and retail.</a:t>
            </a:r>
          </a:p>
          <a:p>
            <a:pPr algn="ctr"/>
            <a:r>
              <a:rPr lang="en-US" sz="1000" dirty="0">
                <a:hlinkClick r:id="rId30"/>
              </a:rPr>
              <a:t> DENT Instruments</a:t>
            </a:r>
            <a:endParaRPr lang="en-US" sz="1000" dirty="0"/>
          </a:p>
        </p:txBody>
      </p:sp>
      <p:sp>
        <p:nvSpPr>
          <p:cNvPr id="1030" name="AutoShape 6" descr="C:\Users\Guest\Desktop\OIP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6" name="Picture 35" descr="Optergy-Logo-white-RGB-500px.png"/>
          <p:cNvPicPr>
            <a:picLocks noChangeAspect="1"/>
          </p:cNvPicPr>
          <p:nvPr/>
        </p:nvPicPr>
        <p:blipFill>
          <a:blip r:embed="rId31" cstate="print"/>
          <a:stretch>
            <a:fillRect/>
          </a:stretch>
        </p:blipFill>
        <p:spPr>
          <a:xfrm>
            <a:off x="4762163" y="2809302"/>
            <a:ext cx="2086946" cy="468211"/>
          </a:xfrm>
          <a:prstGeom prst="rect">
            <a:avLst/>
          </a:prstGeom>
          <a:gradFill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5400000" scaled="0"/>
          </a:gradFill>
        </p:spPr>
      </p:pic>
      <p:sp>
        <p:nvSpPr>
          <p:cNvPr id="37" name="TextBox 36"/>
          <p:cNvSpPr txBox="1"/>
          <p:nvPr/>
        </p:nvSpPr>
        <p:spPr>
          <a:xfrm>
            <a:off x="3997240" y="3250119"/>
            <a:ext cx="3749289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cap="all" dirty="0" err="1">
                <a:latin typeface="+mn-lt"/>
              </a:rPr>
              <a:t>Optergy</a:t>
            </a:r>
            <a:r>
              <a:rPr lang="en-US" sz="900" b="1" cap="all" dirty="0">
                <a:latin typeface="+mn-lt"/>
              </a:rPr>
              <a:t> Proton - </a:t>
            </a:r>
            <a:r>
              <a:rPr lang="en-US" sz="900" dirty="0">
                <a:latin typeface="+mn-lt"/>
              </a:rPr>
              <a:t>Scale from small to all.</a:t>
            </a:r>
          </a:p>
          <a:p>
            <a:pPr algn="ctr"/>
            <a:r>
              <a:rPr lang="en-US" sz="900" dirty="0">
                <a:latin typeface="+mn-lt"/>
              </a:rPr>
              <a:t>Web-based building interface device that combines building automation, energy management &amp; facility management.</a:t>
            </a:r>
          </a:p>
          <a:p>
            <a:pPr algn="ctr"/>
            <a:r>
              <a:rPr lang="en-US" sz="900" dirty="0">
                <a:hlinkClick r:id="rId32"/>
              </a:rPr>
              <a:t> </a:t>
            </a:r>
            <a:r>
              <a:rPr lang="en-US" sz="1000" dirty="0" err="1">
                <a:hlinkClick r:id="rId32"/>
              </a:rPr>
              <a:t>Optergy</a:t>
            </a:r>
            <a:r>
              <a:rPr lang="en-US" sz="1000" dirty="0">
                <a:hlinkClick r:id="rId32"/>
              </a:rPr>
              <a:t> Proton</a:t>
            </a:r>
            <a:endParaRPr lang="en-US" sz="1000" dirty="0">
              <a:latin typeface="+mn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6CADE43-A89E-6012-714B-D759D3DBF973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6936" y="1670492"/>
            <a:ext cx="2057400" cy="53562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B6BB91F-645F-3EFB-AA3F-580B2AB80653}"/>
              </a:ext>
            </a:extLst>
          </p:cNvPr>
          <p:cNvSpPr txBox="1"/>
          <p:nvPr/>
        </p:nvSpPr>
        <p:spPr>
          <a:xfrm>
            <a:off x="4023110" y="2065180"/>
            <a:ext cx="37411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/>
              <a:t>For residential, commercial, and municipal projects.</a:t>
            </a:r>
          </a:p>
          <a:p>
            <a:pPr algn="ctr"/>
            <a:r>
              <a:rPr lang="en-US" sz="900" dirty="0"/>
              <a:t>The most reliable, safest, and economical solar lighting solutions. Illuminate with confidence, safety, and sustainability.</a:t>
            </a:r>
            <a:endParaRPr lang="en-US" sz="900" dirty="0">
              <a:hlinkClick r:id="rId34"/>
            </a:endParaRPr>
          </a:p>
          <a:p>
            <a:pPr algn="ctr"/>
            <a:r>
              <a:rPr lang="en-US" sz="900" dirty="0" err="1">
                <a:hlinkClick r:id="rId34"/>
              </a:rPr>
              <a:t>Hybrilux</a:t>
            </a:r>
            <a:r>
              <a:rPr lang="en-US" sz="900" dirty="0">
                <a:hlinkClick r:id="rId34"/>
              </a:rPr>
              <a:t> Lighting</a:t>
            </a:r>
            <a:endParaRPr lang="en-US" sz="1000" dirty="0">
              <a:latin typeface="+mn-l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37253</TotalTime>
  <Words>356</Words>
  <Application>Microsoft Office PowerPoint</Application>
  <PresentationFormat>Custom</PresentationFormat>
  <Paragraphs>48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Default Design</vt:lpstr>
      <vt:lpstr>World Class Electrical Enclosures. Commercial &amp; Industrial NEMA, Non-Metallic, Stainless, Modified, &amp; Specials WIEGMANN </vt:lpstr>
    </vt:vector>
  </TitlesOfParts>
  <Company>Northeast Marketing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Phone - 800-265-0012   Fax – 203-269-6224 105 South Elm Street   Wallingford, CT 06492  www.northeastmarketing.com</dc:title>
  <dc:creator>Alan Lamson</dc:creator>
  <cp:lastModifiedBy>Christopher Casey</cp:lastModifiedBy>
  <cp:revision>349</cp:revision>
  <cp:lastPrinted>2025-05-08T10:48:22Z</cp:lastPrinted>
  <dcterms:created xsi:type="dcterms:W3CDTF">2006-05-15T21:49:46Z</dcterms:created>
  <dcterms:modified xsi:type="dcterms:W3CDTF">2026-08-05T18:13:15Z</dcterms:modified>
</cp:coreProperties>
</file>